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98" r:id="rId4"/>
    <p:sldId id="299" r:id="rId5"/>
    <p:sldId id="300" r:id="rId6"/>
    <p:sldId id="27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66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64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98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00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72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46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60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58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41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18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57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56483-5778-41D6-A662-9927C6E56728}" type="datetimeFigureOut">
              <a:rPr lang="it-IT" smtClean="0"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0308-2E49-4B10-9358-83ED54F95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11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662761D4-5765-4D7A-8282-55712A429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" y="1955194"/>
            <a:ext cx="7334250" cy="4924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23DE2D5-CF41-42CE-82E8-FA092B5BC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194" y="1955194"/>
            <a:ext cx="6178357" cy="273946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91" y="0"/>
            <a:ext cx="1223958" cy="6858000"/>
          </a:xfrm>
          <a:prstGeom prst="rect">
            <a:avLst/>
          </a:prstGeom>
          <a:solidFill>
            <a:srgbClr val="72BFC5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103" name="Titolo 1"/>
          <p:cNvSpPr>
            <a:spLocks noGrp="1"/>
          </p:cNvSpPr>
          <p:nvPr>
            <p:ph type="title"/>
          </p:nvPr>
        </p:nvSpPr>
        <p:spPr>
          <a:xfrm>
            <a:off x="3105632" y="1269475"/>
            <a:ext cx="6763597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AG.OR.A</a:t>
            </a:r>
            <a:b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</a:br>
            <a: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idee per Agire Organizzare Abitare</a:t>
            </a:r>
            <a:endParaRPr lang="es-ES" altLang="it-IT" sz="32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6181390" y="4793728"/>
            <a:ext cx="5958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2900" b="1" dirty="0">
                <a:latin typeface="Comic Sans MS" panose="030F0702030302020204" pitchFamily="66" charset="0"/>
                <a:cs typeface="+mj-cs"/>
              </a:rPr>
              <a:t>" Documento di governance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</a:t>
            </a:r>
            <a:endParaRPr lang="es-ES" altLang="it-IT" b="1" dirty="0">
              <a:latin typeface="Comic Sans MS" panose="030F0702030302020204" pitchFamily="66" charset="0"/>
            </a:endParaRPr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5106251" y="6358876"/>
            <a:ext cx="707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latin typeface="Comic Sans MS" panose="030F0702030302020204" pitchFamily="66" charset="0"/>
              </a:rPr>
              <a:t> 7 ottobre 2021</a:t>
            </a:r>
            <a:endParaRPr lang="es-ES" altLang="it-IT" sz="20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CCDB34-9E79-4FDC-BFEF-9661B0F1F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77100" cy="10414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1999E59-C035-4508-9AF4-4CB8C85EAE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904" y="0"/>
            <a:ext cx="1431039" cy="141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17357"/>
      </p:ext>
    </p:extLst>
  </p:cSld>
  <p:clrMapOvr>
    <a:masterClrMapping/>
  </p:clrMapOvr>
  <p:transition advTm="1943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9">
            <a:extLst>
              <a:ext uri="{FF2B5EF4-FFF2-40B4-BE49-F238E27FC236}">
                <a16:creationId xmlns:a16="http://schemas.microsoft.com/office/drawing/2014/main" id="{0A7539BD-6500-4658-A4ED-79B586A2A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" y="26127"/>
            <a:ext cx="11247982" cy="381001"/>
          </a:xfrm>
          <a:prstGeom prst="rect">
            <a:avLst/>
          </a:prstGeom>
          <a:solidFill>
            <a:srgbClr val="308C8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75" b="1" dirty="0">
                <a:solidFill>
                  <a:schemeClr val="bg1"/>
                </a:solidFill>
                <a:latin typeface="Comic Sans MS" panose="030F0702030302020204" pitchFamily="66" charset="0"/>
              </a:rPr>
              <a:t>Dove </a:t>
            </a:r>
            <a:r>
              <a:rPr lang="en-US" sz="1875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siamo</a:t>
            </a:r>
            <a:r>
              <a:rPr lang="en-US" sz="1875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1875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arrivati</a:t>
            </a:r>
            <a:r>
              <a:rPr lang="en-US" sz="1875" b="1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it-IT" sz="1875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 rot="5400000">
            <a:off x="8334629" y="3004793"/>
            <a:ext cx="6840583" cy="830997"/>
          </a:xfrm>
          <a:prstGeom prst="rect">
            <a:avLst/>
          </a:prstGeom>
          <a:solidFill>
            <a:srgbClr val="43B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Tavoli di negoziazione con le amministrazioni locali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43901"/>
              </p:ext>
            </p:extLst>
          </p:nvPr>
        </p:nvGraphicFramePr>
        <p:xfrm>
          <a:off x="1703388" y="476672"/>
          <a:ext cx="84963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300">
                  <a:extLst>
                    <a:ext uri="{9D8B030D-6E8A-4147-A177-3AD203B41FA5}">
                      <a16:colId xmlns:a16="http://schemas.microsoft.com/office/drawing/2014/main" val="3420778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incontri di comunità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2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COESIONE SOCIALE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TUTELA E VALORIZZAZIONE DEL PATRIMONIO NATURALE E CULTURALE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MODELLI DI GOVERNANCE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400050" indent="-400050">
                        <a:buAutoNum type="romanUcPeriod"/>
                      </a:pPr>
                      <a:endParaRPr lang="it-IT" sz="1800" b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315427"/>
                  </a:ext>
                </a:extLst>
              </a:tr>
            </a:tbl>
          </a:graphicData>
        </a:graphic>
      </p:graphicFrame>
      <p:sp>
        <p:nvSpPr>
          <p:cNvPr id="8" name="Ovale 7"/>
          <p:cNvSpPr/>
          <p:nvPr/>
        </p:nvSpPr>
        <p:spPr>
          <a:xfrm>
            <a:off x="1779322" y="3472704"/>
            <a:ext cx="8344431" cy="311508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Definizione di un documento che, partendo da riflessioni e spunti, faccia proposte concrete di valorizzazione e gestione delle periferie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reccia circolare a destra 1"/>
          <p:cNvSpPr/>
          <p:nvPr/>
        </p:nvSpPr>
        <p:spPr>
          <a:xfrm>
            <a:off x="952236" y="54576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" name="Freccia circolare a sinistra 2"/>
          <p:cNvSpPr/>
          <p:nvPr/>
        </p:nvSpPr>
        <p:spPr>
          <a:xfrm>
            <a:off x="10219319" y="574761"/>
            <a:ext cx="714291" cy="11871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a destra con strisce 5"/>
          <p:cNvSpPr/>
          <p:nvPr/>
        </p:nvSpPr>
        <p:spPr>
          <a:xfrm rot="5400000">
            <a:off x="5151806" y="821762"/>
            <a:ext cx="1285242" cy="4753046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8644628" y="2885099"/>
            <a:ext cx="2092553" cy="10278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Comic Sans MS" panose="030F0702030302020204" pitchFamily="66" charset="0"/>
              </a:rPr>
              <a:t>Competenze</a:t>
            </a:r>
          </a:p>
        </p:txBody>
      </p:sp>
      <p:sp>
        <p:nvSpPr>
          <p:cNvPr id="16" name="Ovale 15"/>
          <p:cNvSpPr/>
          <p:nvPr/>
        </p:nvSpPr>
        <p:spPr>
          <a:xfrm>
            <a:off x="-33770" y="4798585"/>
            <a:ext cx="3023943" cy="102789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Comic Sans MS" panose="030F0702030302020204" pitchFamily="66" charset="0"/>
              </a:rPr>
              <a:t>Attori locali</a:t>
            </a:r>
          </a:p>
        </p:txBody>
      </p:sp>
      <p:sp>
        <p:nvSpPr>
          <p:cNvPr id="17" name="Ovale 16"/>
          <p:cNvSpPr/>
          <p:nvPr/>
        </p:nvSpPr>
        <p:spPr>
          <a:xfrm>
            <a:off x="81656" y="3009385"/>
            <a:ext cx="3023943" cy="10278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Comic Sans MS" panose="030F0702030302020204" pitchFamily="66" charset="0"/>
              </a:rPr>
              <a:t>Strategia innovativa</a:t>
            </a:r>
          </a:p>
        </p:txBody>
      </p:sp>
      <p:sp>
        <p:nvSpPr>
          <p:cNvPr id="18" name="Ovale 17"/>
          <p:cNvSpPr/>
          <p:nvPr/>
        </p:nvSpPr>
        <p:spPr>
          <a:xfrm>
            <a:off x="8340050" y="5175929"/>
            <a:ext cx="3023943" cy="10278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Comic Sans MS" panose="030F0702030302020204" pitchFamily="66" charset="0"/>
              </a:rPr>
              <a:t>Metodologie sperimentate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A42DAF93-48E6-446A-A98D-EF65589F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105" y="6258499"/>
            <a:ext cx="8416770" cy="461665"/>
          </a:xfrm>
          <a:prstGeom prst="rect">
            <a:avLst/>
          </a:prstGeom>
          <a:solidFill>
            <a:srgbClr val="43B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Presentazione del documento all’Amministrazione locale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CDC6093C-2C74-4997-8E33-3F6F2C4EEE28}"/>
              </a:ext>
            </a:extLst>
          </p:cNvPr>
          <p:cNvSpPr/>
          <p:nvPr/>
        </p:nvSpPr>
        <p:spPr>
          <a:xfrm>
            <a:off x="2144018" y="2287103"/>
            <a:ext cx="2092553" cy="10278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I° tavolo di negoziazione 14/5/2021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31652C8B-8BB7-4F4C-ADAB-7088AB30D207}"/>
              </a:ext>
            </a:extLst>
          </p:cNvPr>
          <p:cNvSpPr/>
          <p:nvPr/>
        </p:nvSpPr>
        <p:spPr>
          <a:xfrm>
            <a:off x="4748150" y="2287103"/>
            <a:ext cx="2092553" cy="10278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II° tavolo di negoziazione 24/5/2021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2D954219-6073-420E-BB13-BD097FA4CCC0}"/>
              </a:ext>
            </a:extLst>
          </p:cNvPr>
          <p:cNvSpPr/>
          <p:nvPr/>
        </p:nvSpPr>
        <p:spPr>
          <a:xfrm>
            <a:off x="7222193" y="2195871"/>
            <a:ext cx="2092553" cy="10278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III° tavolo di negoziazione 28/12/2021</a:t>
            </a:r>
          </a:p>
        </p:txBody>
      </p:sp>
    </p:spTree>
    <p:extLst>
      <p:ext uri="{BB962C8B-B14F-4D97-AF65-F5344CB8AC3E}">
        <p14:creationId xmlns:p14="http://schemas.microsoft.com/office/powerpoint/2010/main" val="16245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8A72BE6-01AA-4B5C-A63C-94C93B382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83" y="144156"/>
            <a:ext cx="11423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PROTOCOLLO D’INTESA “AG.OR.A’”</a:t>
            </a:r>
            <a:endParaRPr kumimoji="0" lang="es-ES" alt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68CE5-2A97-4FDC-8D53-0E2D7B07F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3" y="1468411"/>
            <a:ext cx="11423034" cy="426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Linee guida chiare, codificate e focalizzate sull’obiettivo, ovvero sull’avvio di un percorso partecipato di governance locale fra Comune di Manduria e le comunità delle periferie. </a:t>
            </a:r>
            <a:endParaRPr lang="it-IT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E’ un documento stilato a valle di un processo partecipativo e di consultazione delle comunità delle periferie di Manduria, finalizzati alla definizione di modalità di gestione, di fruizione sostenibile e miglioramento della qualità della vita relativamente agli spazi comuni delle suddette periferie. </a:t>
            </a:r>
          </a:p>
        </p:txBody>
      </p:sp>
    </p:spTree>
    <p:extLst>
      <p:ext uri="{BB962C8B-B14F-4D97-AF65-F5344CB8AC3E}">
        <p14:creationId xmlns:p14="http://schemas.microsoft.com/office/powerpoint/2010/main" val="99539310"/>
      </p:ext>
    </p:extLst>
  </p:cSld>
  <p:clrMapOvr>
    <a:masterClrMapping/>
  </p:clrMapOvr>
  <p:transition advTm="194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8A72BE6-01AA-4B5C-A63C-94C93B382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83" y="144156"/>
            <a:ext cx="11423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IL RUOLO DEL PARTENARIATO “AG.OR.A’”</a:t>
            </a:r>
            <a:endParaRPr kumimoji="0" lang="es-ES" alt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68CE5-2A97-4FDC-8D53-0E2D7B07F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28" y="1139937"/>
            <a:ext cx="11423034" cy="548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costituire un comitato di quartiere</a:t>
            </a: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per ognuna delle periferie oggetto del processo partecipativo;</a:t>
            </a: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Una volta costituiti, i comitati di quartiere creeranno </a:t>
            </a:r>
            <a:r>
              <a:rPr lang="it-IT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spazi di confronto</a:t>
            </a: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per fare emergere i bisogni del territorio, servendosi anche di semplici strumenti quali ad esempio:</a:t>
            </a: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una cassetta della posta di quartiere,</a:t>
            </a: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assemblee cittadine a cadenza periodica.</a:t>
            </a: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3. I comitati delle periferie di Manduria si costituiranno in </a:t>
            </a:r>
            <a:r>
              <a:rPr lang="it-IT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“Forum permanente delle periferie” </a:t>
            </a:r>
            <a:r>
              <a:rPr lang="it-IT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che diverrà quindi un organo fortemente rappresentativo finalizzato a richiedere un costante dialogo con le istituzioni locali.</a:t>
            </a: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93569"/>
      </p:ext>
    </p:extLst>
  </p:cSld>
  <p:clrMapOvr>
    <a:masterClrMapping/>
  </p:clrMapOvr>
  <p:transition advTm="1943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8A72BE6-01AA-4B5C-A63C-94C93B382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83" y="144156"/>
            <a:ext cx="11423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IL RUOLO DEL COMUNE DI MANDURIA</a:t>
            </a:r>
            <a:endParaRPr kumimoji="0" lang="es-ES" alt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68CE5-2A97-4FDC-8D53-0E2D7B07F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28" y="909118"/>
            <a:ext cx="11423034" cy="647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Garantisce supporto politico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in particolare un canale di dialogo con il Dipartimento dei servizi sociali in collaborazione con il Dipartimento per la cultura; </a:t>
            </a:r>
            <a:endParaRPr lang="it-IT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Condivide la governance delle periferie tramite la costituzione di una Cabina di regia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nella quale il Comune e n. 2 rappresentanti del Forum permanente delle periferie si riuniscono periodicamente per </a:t>
            </a:r>
            <a:r>
              <a:rPr lang="it-IT" sz="2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coprogettare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nuove modalità di governance;</a:t>
            </a:r>
            <a:endParaRPr lang="it-IT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it-IT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Elaborare le basi per una dotazione infrastrutturale.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Ovvero provvedere ad aggiornare il censimento degli spazi pubblici non utilizzati o sottoutilizzati presenti nelle aree periferiche, per valutarne una messa a disposizione delle comunità, in comodato d’uso gratuito.</a:t>
            </a:r>
            <a:endParaRPr lang="it-IT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Consultare i rappresentanti del Forum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permanente delle periferie</a:t>
            </a:r>
            <a:r>
              <a:rPr lang="it-IT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ogni qualvolta debba dare avvio a progetti di carattere infrastrutturale che abbiano un impatto consistente su un quartiere periferico.</a:t>
            </a:r>
            <a:endParaRPr lang="it-IT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None/>
            </a:pPr>
            <a:endParaRPr lang="it-IT" sz="2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05861"/>
      </p:ext>
    </p:extLst>
  </p:cSld>
  <p:clrMapOvr>
    <a:masterClrMapping/>
  </p:clrMapOvr>
  <p:transition advTm="1943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662761D4-5765-4D7A-8282-55712A429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3575"/>
            <a:ext cx="7334250" cy="4924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23DE2D5-CF41-42CE-82E8-FA092B5BC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194" y="1955194"/>
            <a:ext cx="6178357" cy="273946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91" y="0"/>
            <a:ext cx="1223958" cy="6858000"/>
          </a:xfrm>
          <a:prstGeom prst="rect">
            <a:avLst/>
          </a:prstGeom>
          <a:solidFill>
            <a:srgbClr val="72BFC5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3" name="Titolo 1"/>
          <p:cNvSpPr>
            <a:spLocks noGrp="1"/>
          </p:cNvSpPr>
          <p:nvPr>
            <p:ph type="title"/>
          </p:nvPr>
        </p:nvSpPr>
        <p:spPr>
          <a:xfrm>
            <a:off x="3105632" y="1269475"/>
            <a:ext cx="6763597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AG.OR.A</a:t>
            </a:r>
            <a:b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</a:br>
            <a:r>
              <a:rPr lang="it-IT" altLang="it-IT" sz="32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idee per Agire Organizzare Abitare</a:t>
            </a:r>
            <a:endParaRPr lang="es-ES" altLang="it-IT" sz="32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7892249" y="4793728"/>
            <a:ext cx="40881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34" charset="-128"/>
                <a:cs typeface="+mn-cs"/>
              </a:rPr>
              <a:t>GRAZIE!!!</a:t>
            </a:r>
            <a:endParaRPr kumimoji="0" lang="es-ES" alt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CCDB34-9E79-4FDC-BFEF-9661B0F1F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77100" cy="10414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1999E59-C035-4508-9AF4-4CB8C85EAE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904" y="0"/>
            <a:ext cx="1431039" cy="141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08848"/>
      </p:ext>
    </p:extLst>
  </p:cSld>
  <p:clrMapOvr>
    <a:masterClrMapping/>
  </p:clrMapOvr>
  <p:transition advTm="19438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434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Symbol</vt:lpstr>
      <vt:lpstr>Tema di Office</vt:lpstr>
      <vt:lpstr>AG.OR.A idee per Agire Organizzare Abitare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AG.OR.A idee per Agire Organizzare Abitare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STAGE MUSIC SCHOOLS FOR SOCIAL CHANGE</dc:title>
  <dc:creator>Francesca</dc:creator>
  <cp:lastModifiedBy>Francesca Schiavone</cp:lastModifiedBy>
  <cp:revision>87</cp:revision>
  <dcterms:created xsi:type="dcterms:W3CDTF">2018-09-24T16:03:19Z</dcterms:created>
  <dcterms:modified xsi:type="dcterms:W3CDTF">2021-12-27T09:36:58Z</dcterms:modified>
</cp:coreProperties>
</file>