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hyperlink" Target="https://meet.google.com/ahq-piei-xih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211475" y="812550"/>
            <a:ext cx="4885200" cy="2305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200">
                <a:solidFill>
                  <a:srgbClr val="0000FF"/>
                </a:solidFill>
              </a:rPr>
              <a:t>APPUNTAMENTI FORMATIVI </a:t>
            </a:r>
            <a:endParaRPr b="1" sz="2200">
              <a:solidFill>
                <a:srgbClr val="0000FF"/>
              </a:solidFill>
            </a:endParaRPr>
          </a:p>
          <a:p>
            <a:pPr indent="-36830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●"/>
            </a:pPr>
            <a:r>
              <a:rPr b="1" lang="it" sz="1400">
                <a:solidFill>
                  <a:srgbClr val="0000FF"/>
                </a:solidFill>
              </a:rPr>
              <a:t>I PROCESSI PARTECIPATIVI IN PUGLIA </a:t>
            </a:r>
            <a:endParaRPr b="1" sz="1400">
              <a:solidFill>
                <a:srgbClr val="0000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400">
                <a:solidFill>
                  <a:srgbClr val="0000FF"/>
                </a:solidFill>
              </a:rPr>
              <a:t>                 </a:t>
            </a:r>
            <a:r>
              <a:rPr b="1" lang="it" sz="1000">
                <a:solidFill>
                  <a:srgbClr val="0000FF"/>
                </a:solidFill>
              </a:rPr>
              <a:t>  </a:t>
            </a:r>
            <a:r>
              <a:rPr b="1" lang="it" sz="1300">
                <a:solidFill>
                  <a:srgbClr val="0000FF"/>
                </a:solidFill>
              </a:rPr>
              <a:t> d</a:t>
            </a:r>
            <a:r>
              <a:rPr b="1" lang="it" sz="1300">
                <a:solidFill>
                  <a:srgbClr val="0000FF"/>
                </a:solidFill>
              </a:rPr>
              <a:t>ott. Gianfranco Pazienza</a:t>
            </a:r>
            <a:endParaRPr b="1" sz="1300">
              <a:solidFill>
                <a:srgbClr val="0000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0000FF"/>
              </a:solidFill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Char char="●"/>
            </a:pPr>
            <a:r>
              <a:rPr b="1" lang="it" sz="1400">
                <a:solidFill>
                  <a:srgbClr val="0000FF"/>
                </a:solidFill>
              </a:rPr>
              <a:t> Il PPTR E LE AREE DEI LAGHI COSTIERI</a:t>
            </a:r>
            <a:endParaRPr b="1" sz="1400">
              <a:solidFill>
                <a:srgbClr val="0000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300">
                <a:solidFill>
                  <a:srgbClr val="0000FF"/>
                </a:solidFill>
              </a:rPr>
              <a:t>                     I</a:t>
            </a:r>
            <a:r>
              <a:rPr b="1" lang="it" sz="1300">
                <a:solidFill>
                  <a:srgbClr val="0000FF"/>
                </a:solidFill>
              </a:rPr>
              <a:t>ng. Stefano Dal Sasso</a:t>
            </a:r>
            <a:r>
              <a:rPr b="1" lang="it" sz="1400">
                <a:solidFill>
                  <a:srgbClr val="0000FF"/>
                </a:solidFill>
              </a:rPr>
              <a:t> </a:t>
            </a:r>
            <a:endParaRPr b="1" sz="1400">
              <a:solidFill>
                <a:srgbClr val="00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5527100" y="987400"/>
            <a:ext cx="3235200" cy="6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700">
                <a:solidFill>
                  <a:srgbClr val="1155CC"/>
                </a:solidFill>
              </a:rPr>
              <a:t>coordina </a:t>
            </a:r>
            <a:endParaRPr b="1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700">
                <a:solidFill>
                  <a:srgbClr val="0000FF"/>
                </a:solidFill>
              </a:rPr>
              <a:t>dott. Antonio Trombetta </a:t>
            </a:r>
            <a:endParaRPr b="1" sz="17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38761D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>
                <a:solidFill>
                  <a:srgbClr val="38761D"/>
                </a:solidFill>
              </a:rPr>
              <a:t> </a:t>
            </a:r>
            <a:endParaRPr sz="1700">
              <a:solidFill>
                <a:srgbClr val="38761D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148675" y="3839775"/>
            <a:ext cx="4245600" cy="114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1155CC"/>
                </a:solidFill>
                <a:highlight>
                  <a:srgbClr val="00FFFF"/>
                </a:highlight>
              </a:rPr>
              <a:t>GIOVEDI 29 OTTOBRE ORE 16.00</a:t>
            </a:r>
            <a:endParaRPr b="1" sz="2000">
              <a:solidFill>
                <a:srgbClr val="1155CC"/>
              </a:solidFill>
              <a:highlight>
                <a:srgbClr val="00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1155CC"/>
                </a:solidFill>
                <a:highlight>
                  <a:srgbClr val="00FFFF"/>
                </a:highlight>
              </a:rPr>
              <a:t>IN VIDEO CONFERENZA</a:t>
            </a:r>
            <a:endParaRPr b="1" sz="2000">
              <a:solidFill>
                <a:srgbClr val="1155CC"/>
              </a:solidFill>
              <a:highlight>
                <a:srgbClr val="00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https://meet.google.com/ahq-piei-xih</a:t>
            </a:r>
            <a:r>
              <a:rPr b="1" lang="it" sz="1800">
                <a:solidFill>
                  <a:srgbClr val="0B5394"/>
                </a:solidFill>
                <a:highlight>
                  <a:srgbClr val="FFFFFF"/>
                </a:highlight>
              </a:rPr>
              <a:t> </a:t>
            </a:r>
            <a:r>
              <a:rPr lang="it" sz="2000">
                <a:solidFill>
                  <a:srgbClr val="1155CC"/>
                </a:solidFill>
              </a:rPr>
              <a:t> </a:t>
            </a:r>
            <a:endParaRPr sz="2000">
              <a:solidFill>
                <a:srgbClr val="1155CC"/>
              </a:solidFill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4826825" y="3264300"/>
            <a:ext cx="4006800" cy="114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 sz="2000">
                <a:solidFill>
                  <a:srgbClr val="000000"/>
                </a:solidFill>
                <a:highlight>
                  <a:srgbClr val="00FFFF"/>
                </a:highlight>
              </a:rPr>
              <a:t>A</a:t>
            </a:r>
            <a:r>
              <a:rPr b="1" i="1" lang="it" sz="1800">
                <a:solidFill>
                  <a:srgbClr val="000000"/>
                </a:solidFill>
                <a:highlight>
                  <a:srgbClr val="00FFFF"/>
                </a:highlight>
              </a:rPr>
              <a:t>ttività di approfondimento dedicata agli amministratori, ai tecnici ed aperta agli aderenti al processo partecipativo laghi garganici </a:t>
            </a:r>
            <a:endParaRPr b="1" i="1" sz="1800">
              <a:solidFill>
                <a:srgbClr val="000000"/>
              </a:solidFill>
              <a:highlight>
                <a:srgbClr val="00FFFF"/>
              </a:highlight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12375" y="0"/>
            <a:ext cx="672125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1" y="-1"/>
            <a:ext cx="925425" cy="92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