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y="6858000" cx="9893300"/>
  <p:notesSz cx="9893300" cy="6858000"/>
  <p:embeddedFontLst>
    <p:embeddedFont>
      <p:font typeface="Arial Narrow"/>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pos="2160">
          <p15:clr>
            <a:srgbClr val="000000"/>
          </p15:clr>
        </p15:guide>
      </p15:sldGuideLst>
    </p:ext>
    <p:ext uri="http://customooxmlschemas.google.com/">
      <go:slidesCustomData xmlns:go="http://customooxmlschemas.google.com/" r:id="rId36" roundtripDataSignature="AMtx7mjf4pNhHRCTCBLOu5xJXz2MdXNRT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3DC59CC-8C09-453A-907C-840CA96C4DEA}">
  <a:tblStyle styleId="{F3DC59CC-8C09-453A-907C-840CA96C4DEA}" styleName="Table_0">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ArialNarrow-bold.fntdata"/><Relationship Id="rId10" Type="http://schemas.openxmlformats.org/officeDocument/2006/relationships/slide" Target="slides/slide4.xml"/><Relationship Id="rId32" Type="http://schemas.openxmlformats.org/officeDocument/2006/relationships/font" Target="fonts/ArialNarrow-regular.fntdata"/><Relationship Id="rId13" Type="http://schemas.openxmlformats.org/officeDocument/2006/relationships/slide" Target="slides/slide7.xml"/><Relationship Id="rId35" Type="http://schemas.openxmlformats.org/officeDocument/2006/relationships/font" Target="fonts/ArialNarrow-boldItalic.fntdata"/><Relationship Id="rId12" Type="http://schemas.openxmlformats.org/officeDocument/2006/relationships/slide" Target="slides/slide6.xml"/><Relationship Id="rId34" Type="http://schemas.openxmlformats.org/officeDocument/2006/relationships/font" Target="fonts/ArialNarrow-italic.fntdata"/><Relationship Id="rId15" Type="http://schemas.openxmlformats.org/officeDocument/2006/relationships/slide" Target="slides/slide9.xml"/><Relationship Id="rId14" Type="http://schemas.openxmlformats.org/officeDocument/2006/relationships/slide" Target="slides/slide8.xml"/><Relationship Id="rId36" Type="http://customschemas.google.com/relationships/presentationmetadata" Target="meta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89325" y="3257550"/>
            <a:ext cx="7914625" cy="308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1: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29: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9: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30: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30: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31: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31: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32: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32: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33: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33: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34: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34: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35: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35: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36: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36: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37: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37: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38: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38: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2: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2: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49: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49: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53: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53: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p58: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58: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61: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61: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9bf9997f5e_0_29:notes"/>
          <p:cNvSpPr txBox="1"/>
          <p:nvPr>
            <p:ph idx="1" type="body"/>
          </p:nvPr>
        </p:nvSpPr>
        <p:spPr>
          <a:xfrm>
            <a:off x="989325" y="3257550"/>
            <a:ext cx="7914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g9bf9997f5e_0_29:notes"/>
          <p:cNvSpPr/>
          <p:nvPr>
            <p:ph idx="2" type="sldImg"/>
          </p:nvPr>
        </p:nvSpPr>
        <p:spPr>
          <a:xfrm>
            <a:off x="1649200" y="514350"/>
            <a:ext cx="6595800" cy="2571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66: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66: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23: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23: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24: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24: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5: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5: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26: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6: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9bf9997f5e_0_3:notes"/>
          <p:cNvSpPr txBox="1"/>
          <p:nvPr>
            <p:ph idx="1" type="body"/>
          </p:nvPr>
        </p:nvSpPr>
        <p:spPr>
          <a:xfrm>
            <a:off x="989325" y="3257550"/>
            <a:ext cx="7914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g9bf9997f5e_0_3:notes"/>
          <p:cNvSpPr/>
          <p:nvPr>
            <p:ph idx="2" type="sldImg"/>
          </p:nvPr>
        </p:nvSpPr>
        <p:spPr>
          <a:xfrm>
            <a:off x="1649200" y="514350"/>
            <a:ext cx="6595800" cy="2571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27: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7: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28:notes"/>
          <p:cNvSpPr txBox="1"/>
          <p:nvPr>
            <p:ph idx="1" type="body"/>
          </p:nvPr>
        </p:nvSpPr>
        <p:spPr>
          <a:xfrm>
            <a:off x="989325" y="3257550"/>
            <a:ext cx="7914625"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8:notes"/>
          <p:cNvSpPr/>
          <p:nvPr>
            <p:ph idx="2" type="sldImg"/>
          </p:nvPr>
        </p:nvSpPr>
        <p:spPr>
          <a:xfrm>
            <a:off x="1649200" y="514350"/>
            <a:ext cx="659585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21" name="Shape 21"/>
        <p:cNvGrpSpPr/>
        <p:nvPr/>
      </p:nvGrpSpPr>
      <p:grpSpPr>
        <a:xfrm>
          <a:off x="0" y="0"/>
          <a:ext cx="0" cy="0"/>
          <a:chOff x="0" y="0"/>
          <a:chExt cx="0" cy="0"/>
        </a:xfrm>
      </p:grpSpPr>
      <p:sp>
        <p:nvSpPr>
          <p:cNvPr id="22" name="Google Shape;22;p68"/>
          <p:cNvSpPr/>
          <p:nvPr/>
        </p:nvSpPr>
        <p:spPr>
          <a:xfrm>
            <a:off x="0" y="4060824"/>
            <a:ext cx="485775" cy="2797175"/>
          </a:xfrm>
          <a:custGeom>
            <a:rect b="b" l="l" r="r" t="t"/>
            <a:pathLst>
              <a:path extrusionOk="0" h="2797175" w="485775">
                <a:moveTo>
                  <a:pt x="485489" y="2796840"/>
                </a:moveTo>
                <a:lnTo>
                  <a:pt x="0" y="2788540"/>
                </a:lnTo>
                <a:lnTo>
                  <a:pt x="0" y="0"/>
                </a:lnTo>
                <a:lnTo>
                  <a:pt x="485489" y="2796840"/>
                </a:lnTo>
                <a:close/>
              </a:path>
            </a:pathLst>
          </a:custGeom>
          <a:solidFill>
            <a:srgbClr val="90C225">
              <a:alpha val="84313"/>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pic>
        <p:nvPicPr>
          <p:cNvPr id="23" name="Google Shape;23;p68"/>
          <p:cNvPicPr preferRelativeResize="0"/>
          <p:nvPr/>
        </p:nvPicPr>
        <p:blipFill rotWithShape="1">
          <a:blip r:embed="rId2">
            <a:alphaModFix/>
          </a:blip>
          <a:srcRect b="0" l="0" r="0" t="0"/>
          <a:stretch/>
        </p:blipFill>
        <p:spPr>
          <a:xfrm>
            <a:off x="0" y="0"/>
            <a:ext cx="9893300" cy="6849208"/>
          </a:xfrm>
          <a:prstGeom prst="rect">
            <a:avLst/>
          </a:prstGeom>
          <a:noFill/>
          <a:ln>
            <a:noFill/>
          </a:ln>
        </p:spPr>
      </p:pic>
      <p:sp>
        <p:nvSpPr>
          <p:cNvPr id="24" name="Google Shape;24;p68"/>
          <p:cNvSpPr/>
          <p:nvPr/>
        </p:nvSpPr>
        <p:spPr>
          <a:xfrm>
            <a:off x="5551103" y="4176261"/>
            <a:ext cx="4342765" cy="2673350"/>
          </a:xfrm>
          <a:custGeom>
            <a:rect b="b" l="l" r="r" t="t"/>
            <a:pathLst>
              <a:path extrusionOk="0" h="2673350" w="4342765">
                <a:moveTo>
                  <a:pt x="0" y="2672946"/>
                </a:moveTo>
                <a:lnTo>
                  <a:pt x="4342197" y="0"/>
                </a:lnTo>
              </a:path>
            </a:pathLst>
          </a:custGeom>
          <a:noFill/>
          <a:ln cap="flat" cmpd="sng" w="9525">
            <a:solidFill>
              <a:srgbClr val="D7D7D7"/>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25" name="Google Shape;25;p68"/>
          <p:cNvSpPr/>
          <p:nvPr/>
        </p:nvSpPr>
        <p:spPr>
          <a:xfrm>
            <a:off x="7619583" y="0"/>
            <a:ext cx="1319530" cy="6849745"/>
          </a:xfrm>
          <a:custGeom>
            <a:rect b="b" l="l" r="r" t="t"/>
            <a:pathLst>
              <a:path extrusionOk="0" h="6849745" w="1319529">
                <a:moveTo>
                  <a:pt x="0" y="0"/>
                </a:moveTo>
                <a:lnTo>
                  <a:pt x="1319066" y="6849207"/>
                </a:lnTo>
              </a:path>
            </a:pathLst>
          </a:custGeom>
          <a:noFill/>
          <a:ln cap="flat" cmpd="sng" w="9525">
            <a:solidFill>
              <a:srgbClr val="BEBEBE"/>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26" name="Google Shape;26;p68"/>
          <p:cNvSpPr/>
          <p:nvPr/>
        </p:nvSpPr>
        <p:spPr>
          <a:xfrm>
            <a:off x="7456419" y="0"/>
            <a:ext cx="2437130" cy="6858000"/>
          </a:xfrm>
          <a:custGeom>
            <a:rect b="b" l="l" r="r" t="t"/>
            <a:pathLst>
              <a:path extrusionOk="0" h="6858000" w="2437129">
                <a:moveTo>
                  <a:pt x="2436880" y="6857601"/>
                </a:moveTo>
                <a:lnTo>
                  <a:pt x="0" y="6849207"/>
                </a:lnTo>
                <a:lnTo>
                  <a:pt x="2189284" y="0"/>
                </a:lnTo>
                <a:lnTo>
                  <a:pt x="2436880" y="8162"/>
                </a:lnTo>
                <a:lnTo>
                  <a:pt x="2436880" y="6857601"/>
                </a:lnTo>
                <a:close/>
              </a:path>
            </a:pathLst>
          </a:custGeom>
          <a:solidFill>
            <a:srgbClr val="90C225">
              <a:alpha val="29411"/>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27" name="Google Shape;27;p68"/>
          <p:cNvSpPr/>
          <p:nvPr/>
        </p:nvSpPr>
        <p:spPr>
          <a:xfrm>
            <a:off x="7796945" y="0"/>
            <a:ext cx="2096770" cy="6849745"/>
          </a:xfrm>
          <a:custGeom>
            <a:rect b="b" l="l" r="r" t="t"/>
            <a:pathLst>
              <a:path extrusionOk="0" h="6849745" w="2096770">
                <a:moveTo>
                  <a:pt x="2096354" y="6849208"/>
                </a:moveTo>
                <a:lnTo>
                  <a:pt x="1299141" y="6849208"/>
                </a:lnTo>
                <a:lnTo>
                  <a:pt x="0" y="0"/>
                </a:lnTo>
                <a:lnTo>
                  <a:pt x="2096354" y="0"/>
                </a:lnTo>
                <a:lnTo>
                  <a:pt x="2096354" y="6849208"/>
                </a:lnTo>
                <a:close/>
              </a:path>
            </a:pathLst>
          </a:custGeom>
          <a:solidFill>
            <a:srgbClr val="90C225">
              <a:alpha val="19607"/>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28" name="Google Shape;28;p68"/>
          <p:cNvSpPr/>
          <p:nvPr/>
        </p:nvSpPr>
        <p:spPr>
          <a:xfrm>
            <a:off x="7181614" y="3915802"/>
            <a:ext cx="2712085" cy="2933700"/>
          </a:xfrm>
          <a:custGeom>
            <a:rect b="b" l="l" r="r" t="t"/>
            <a:pathLst>
              <a:path extrusionOk="0" h="2933700" w="2712084">
                <a:moveTo>
                  <a:pt x="2711685" y="2933404"/>
                </a:moveTo>
                <a:lnTo>
                  <a:pt x="0" y="2933404"/>
                </a:lnTo>
                <a:lnTo>
                  <a:pt x="2711685" y="0"/>
                </a:lnTo>
                <a:lnTo>
                  <a:pt x="2711685" y="2933404"/>
                </a:lnTo>
                <a:close/>
              </a:path>
            </a:pathLst>
          </a:custGeom>
          <a:solidFill>
            <a:srgbClr val="539F20">
              <a:alpha val="71372"/>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29" name="Google Shape;29;p68"/>
          <p:cNvSpPr/>
          <p:nvPr/>
        </p:nvSpPr>
        <p:spPr>
          <a:xfrm>
            <a:off x="7587139" y="0"/>
            <a:ext cx="2306320" cy="6849745"/>
          </a:xfrm>
          <a:custGeom>
            <a:rect b="b" l="l" r="r" t="t"/>
            <a:pathLst>
              <a:path extrusionOk="0" h="6849745" w="2306320">
                <a:moveTo>
                  <a:pt x="2006345" y="6849208"/>
                </a:moveTo>
                <a:lnTo>
                  <a:pt x="0" y="0"/>
                </a:lnTo>
                <a:lnTo>
                  <a:pt x="2306161" y="0"/>
                </a:lnTo>
                <a:lnTo>
                  <a:pt x="2306161" y="6841018"/>
                </a:lnTo>
                <a:lnTo>
                  <a:pt x="2006345" y="6849208"/>
                </a:lnTo>
                <a:close/>
              </a:path>
            </a:pathLst>
          </a:custGeom>
          <a:solidFill>
            <a:srgbClr val="3E7817">
              <a:alpha val="69411"/>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30" name="Google Shape;30;p68"/>
          <p:cNvSpPr/>
          <p:nvPr/>
        </p:nvSpPr>
        <p:spPr>
          <a:xfrm>
            <a:off x="8975293" y="0"/>
            <a:ext cx="918210" cy="6849745"/>
          </a:xfrm>
          <a:custGeom>
            <a:rect b="b" l="l" r="r" t="t"/>
            <a:pathLst>
              <a:path extrusionOk="0" h="6849745" w="918209">
                <a:moveTo>
                  <a:pt x="918007" y="6849208"/>
                </a:moveTo>
                <a:lnTo>
                  <a:pt x="0" y="6849208"/>
                </a:lnTo>
                <a:lnTo>
                  <a:pt x="731548" y="0"/>
                </a:lnTo>
                <a:lnTo>
                  <a:pt x="918007" y="0"/>
                </a:lnTo>
                <a:lnTo>
                  <a:pt x="918007" y="6849208"/>
                </a:lnTo>
                <a:close/>
              </a:path>
            </a:pathLst>
          </a:custGeom>
          <a:solidFill>
            <a:srgbClr val="BEE370">
              <a:alpha val="69411"/>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31" name="Google Shape;31;p68"/>
          <p:cNvSpPr/>
          <p:nvPr/>
        </p:nvSpPr>
        <p:spPr>
          <a:xfrm>
            <a:off x="8740099" y="0"/>
            <a:ext cx="1153160" cy="6849745"/>
          </a:xfrm>
          <a:custGeom>
            <a:rect b="b" l="l" r="r" t="t"/>
            <a:pathLst>
              <a:path extrusionOk="0" h="6849745" w="1153159">
                <a:moveTo>
                  <a:pt x="1152676" y="6849207"/>
                </a:moveTo>
                <a:lnTo>
                  <a:pt x="1014205" y="6849207"/>
                </a:lnTo>
                <a:lnTo>
                  <a:pt x="0" y="0"/>
                </a:lnTo>
                <a:lnTo>
                  <a:pt x="1137282" y="0"/>
                </a:lnTo>
                <a:lnTo>
                  <a:pt x="1137237" y="42402"/>
                </a:lnTo>
                <a:lnTo>
                  <a:pt x="1137192" y="93258"/>
                </a:lnTo>
                <a:lnTo>
                  <a:pt x="1137153" y="144111"/>
                </a:lnTo>
                <a:lnTo>
                  <a:pt x="1137122" y="194962"/>
                </a:lnTo>
                <a:lnTo>
                  <a:pt x="1137098" y="245810"/>
                </a:lnTo>
                <a:lnTo>
                  <a:pt x="1137081" y="296655"/>
                </a:lnTo>
                <a:lnTo>
                  <a:pt x="1137071" y="347498"/>
                </a:lnTo>
                <a:lnTo>
                  <a:pt x="1137068" y="398338"/>
                </a:lnTo>
                <a:lnTo>
                  <a:pt x="1137072" y="449176"/>
                </a:lnTo>
                <a:lnTo>
                  <a:pt x="1137082" y="500012"/>
                </a:lnTo>
                <a:lnTo>
                  <a:pt x="1137098" y="550845"/>
                </a:lnTo>
                <a:lnTo>
                  <a:pt x="1137121" y="601676"/>
                </a:lnTo>
                <a:lnTo>
                  <a:pt x="1137151" y="652505"/>
                </a:lnTo>
                <a:lnTo>
                  <a:pt x="1137186" y="703331"/>
                </a:lnTo>
                <a:lnTo>
                  <a:pt x="1137227" y="754155"/>
                </a:lnTo>
                <a:lnTo>
                  <a:pt x="1137275" y="804977"/>
                </a:lnTo>
                <a:lnTo>
                  <a:pt x="1137328" y="855797"/>
                </a:lnTo>
                <a:lnTo>
                  <a:pt x="1137386" y="906615"/>
                </a:lnTo>
                <a:lnTo>
                  <a:pt x="1137451" y="957430"/>
                </a:lnTo>
                <a:lnTo>
                  <a:pt x="1137520" y="1008244"/>
                </a:lnTo>
                <a:lnTo>
                  <a:pt x="1137596" y="1059056"/>
                </a:lnTo>
                <a:lnTo>
                  <a:pt x="1137676" y="1109866"/>
                </a:lnTo>
                <a:lnTo>
                  <a:pt x="1137761" y="1160674"/>
                </a:lnTo>
                <a:lnTo>
                  <a:pt x="1137852" y="1211480"/>
                </a:lnTo>
                <a:lnTo>
                  <a:pt x="1137947" y="1262284"/>
                </a:lnTo>
                <a:lnTo>
                  <a:pt x="1138047" y="1313087"/>
                </a:lnTo>
                <a:lnTo>
                  <a:pt x="1138152" y="1363887"/>
                </a:lnTo>
                <a:lnTo>
                  <a:pt x="1138262" y="1414687"/>
                </a:lnTo>
                <a:lnTo>
                  <a:pt x="1138375" y="1465484"/>
                </a:lnTo>
                <a:lnTo>
                  <a:pt x="1138494" y="1516280"/>
                </a:lnTo>
                <a:lnTo>
                  <a:pt x="1138616" y="1567075"/>
                </a:lnTo>
                <a:lnTo>
                  <a:pt x="1138742" y="1617868"/>
                </a:lnTo>
                <a:lnTo>
                  <a:pt x="1138873" y="1668659"/>
                </a:lnTo>
                <a:lnTo>
                  <a:pt x="1139007" y="1719449"/>
                </a:lnTo>
                <a:lnTo>
                  <a:pt x="1139146" y="1770238"/>
                </a:lnTo>
                <a:lnTo>
                  <a:pt x="1139287" y="1821025"/>
                </a:lnTo>
                <a:lnTo>
                  <a:pt x="1139433" y="1871811"/>
                </a:lnTo>
                <a:lnTo>
                  <a:pt x="1139581" y="1922596"/>
                </a:lnTo>
                <a:lnTo>
                  <a:pt x="1139734" y="1973379"/>
                </a:lnTo>
                <a:lnTo>
                  <a:pt x="1139889" y="2024162"/>
                </a:lnTo>
                <a:lnTo>
                  <a:pt x="1140047" y="2074943"/>
                </a:lnTo>
                <a:lnTo>
                  <a:pt x="1140209" y="2125723"/>
                </a:lnTo>
                <a:lnTo>
                  <a:pt x="1140373" y="2176502"/>
                </a:lnTo>
                <a:lnTo>
                  <a:pt x="1140540" y="2227280"/>
                </a:lnTo>
                <a:lnTo>
                  <a:pt x="1140710" y="2278057"/>
                </a:lnTo>
                <a:lnTo>
                  <a:pt x="1140882" y="2328833"/>
                </a:lnTo>
                <a:lnTo>
                  <a:pt x="1141056" y="2379609"/>
                </a:lnTo>
                <a:lnTo>
                  <a:pt x="1141233" y="2430383"/>
                </a:lnTo>
                <a:lnTo>
                  <a:pt x="1141412" y="2481157"/>
                </a:lnTo>
                <a:lnTo>
                  <a:pt x="1141594" y="2531930"/>
                </a:lnTo>
                <a:lnTo>
                  <a:pt x="1141777" y="2582702"/>
                </a:lnTo>
                <a:lnTo>
                  <a:pt x="1141962" y="2633473"/>
                </a:lnTo>
                <a:lnTo>
                  <a:pt x="1142149" y="2684244"/>
                </a:lnTo>
                <a:lnTo>
                  <a:pt x="1142337" y="2735014"/>
                </a:lnTo>
                <a:lnTo>
                  <a:pt x="1142527" y="2785784"/>
                </a:lnTo>
                <a:lnTo>
                  <a:pt x="1142718" y="2836553"/>
                </a:lnTo>
                <a:lnTo>
                  <a:pt x="1142911" y="2887322"/>
                </a:lnTo>
                <a:lnTo>
                  <a:pt x="1143105" y="2938090"/>
                </a:lnTo>
                <a:lnTo>
                  <a:pt x="1143300" y="2988858"/>
                </a:lnTo>
                <a:lnTo>
                  <a:pt x="1143495" y="3039625"/>
                </a:lnTo>
                <a:lnTo>
                  <a:pt x="1143692" y="3090393"/>
                </a:lnTo>
                <a:lnTo>
                  <a:pt x="1143890" y="3141160"/>
                </a:lnTo>
                <a:lnTo>
                  <a:pt x="1144088" y="3191926"/>
                </a:lnTo>
                <a:lnTo>
                  <a:pt x="1144485" y="3293459"/>
                </a:lnTo>
                <a:lnTo>
                  <a:pt x="1145482" y="3547290"/>
                </a:lnTo>
                <a:lnTo>
                  <a:pt x="1145879" y="3648823"/>
                </a:lnTo>
                <a:lnTo>
                  <a:pt x="1146077" y="3699590"/>
                </a:lnTo>
                <a:lnTo>
                  <a:pt x="1146275" y="3750357"/>
                </a:lnTo>
                <a:lnTo>
                  <a:pt x="1146471" y="3801124"/>
                </a:lnTo>
                <a:lnTo>
                  <a:pt x="1146667" y="3851892"/>
                </a:lnTo>
                <a:lnTo>
                  <a:pt x="1146862" y="3902660"/>
                </a:lnTo>
                <a:lnTo>
                  <a:pt x="1147056" y="3953428"/>
                </a:lnTo>
                <a:lnTo>
                  <a:pt x="1147248" y="4004196"/>
                </a:lnTo>
                <a:lnTo>
                  <a:pt x="1147440" y="4054966"/>
                </a:lnTo>
                <a:lnTo>
                  <a:pt x="1147630" y="4105735"/>
                </a:lnTo>
                <a:lnTo>
                  <a:pt x="1147818" y="4156506"/>
                </a:lnTo>
                <a:lnTo>
                  <a:pt x="1148005" y="4207276"/>
                </a:lnTo>
                <a:lnTo>
                  <a:pt x="1148190" y="4258048"/>
                </a:lnTo>
                <a:lnTo>
                  <a:pt x="1148373" y="4308820"/>
                </a:lnTo>
                <a:lnTo>
                  <a:pt x="1148554" y="4359593"/>
                </a:lnTo>
                <a:lnTo>
                  <a:pt x="1148733" y="4410367"/>
                </a:lnTo>
                <a:lnTo>
                  <a:pt x="1148910" y="4461141"/>
                </a:lnTo>
                <a:lnTo>
                  <a:pt x="1149085" y="4511916"/>
                </a:lnTo>
                <a:lnTo>
                  <a:pt x="1149257" y="4562692"/>
                </a:lnTo>
                <a:lnTo>
                  <a:pt x="1149427" y="4613470"/>
                </a:lnTo>
                <a:lnTo>
                  <a:pt x="1149594" y="4664248"/>
                </a:lnTo>
                <a:lnTo>
                  <a:pt x="1149758" y="4715027"/>
                </a:lnTo>
                <a:lnTo>
                  <a:pt x="1149919" y="4765807"/>
                </a:lnTo>
                <a:lnTo>
                  <a:pt x="1150078" y="4816588"/>
                </a:lnTo>
                <a:lnTo>
                  <a:pt x="1150233" y="4867370"/>
                </a:lnTo>
                <a:lnTo>
                  <a:pt x="1150385" y="4918154"/>
                </a:lnTo>
                <a:lnTo>
                  <a:pt x="1150534" y="4968939"/>
                </a:lnTo>
                <a:lnTo>
                  <a:pt x="1150679" y="5019725"/>
                </a:lnTo>
                <a:lnTo>
                  <a:pt x="1150821" y="5070512"/>
                </a:lnTo>
                <a:lnTo>
                  <a:pt x="1150959" y="5121301"/>
                </a:lnTo>
                <a:lnTo>
                  <a:pt x="1151094" y="5172091"/>
                </a:lnTo>
                <a:lnTo>
                  <a:pt x="1151224" y="5222882"/>
                </a:lnTo>
                <a:lnTo>
                  <a:pt x="1151351" y="5273675"/>
                </a:lnTo>
                <a:lnTo>
                  <a:pt x="1151473" y="5324470"/>
                </a:lnTo>
                <a:lnTo>
                  <a:pt x="1151591" y="5375265"/>
                </a:lnTo>
                <a:lnTo>
                  <a:pt x="1151705" y="5426063"/>
                </a:lnTo>
                <a:lnTo>
                  <a:pt x="1151815" y="5476862"/>
                </a:lnTo>
                <a:lnTo>
                  <a:pt x="1151919" y="5527663"/>
                </a:lnTo>
                <a:lnTo>
                  <a:pt x="1152020" y="5578466"/>
                </a:lnTo>
                <a:lnTo>
                  <a:pt x="1152115" y="5629270"/>
                </a:lnTo>
                <a:lnTo>
                  <a:pt x="1152205" y="5680076"/>
                </a:lnTo>
                <a:lnTo>
                  <a:pt x="1152291" y="5730884"/>
                </a:lnTo>
                <a:lnTo>
                  <a:pt x="1152371" y="5781694"/>
                </a:lnTo>
                <a:lnTo>
                  <a:pt x="1152446" y="5832506"/>
                </a:lnTo>
                <a:lnTo>
                  <a:pt x="1152516" y="5883319"/>
                </a:lnTo>
                <a:lnTo>
                  <a:pt x="1152580" y="5934135"/>
                </a:lnTo>
                <a:lnTo>
                  <a:pt x="1152639" y="5984953"/>
                </a:lnTo>
                <a:lnTo>
                  <a:pt x="1152692" y="6035773"/>
                </a:lnTo>
                <a:lnTo>
                  <a:pt x="1152739" y="6086595"/>
                </a:lnTo>
                <a:lnTo>
                  <a:pt x="1152781" y="6137419"/>
                </a:lnTo>
                <a:lnTo>
                  <a:pt x="1152816" y="6188245"/>
                </a:lnTo>
                <a:lnTo>
                  <a:pt x="1152845" y="6239074"/>
                </a:lnTo>
                <a:lnTo>
                  <a:pt x="1152868" y="6289905"/>
                </a:lnTo>
                <a:lnTo>
                  <a:pt x="1152885" y="6340738"/>
                </a:lnTo>
                <a:lnTo>
                  <a:pt x="1152895" y="6391573"/>
                </a:lnTo>
                <a:lnTo>
                  <a:pt x="1152899" y="6442411"/>
                </a:lnTo>
                <a:lnTo>
                  <a:pt x="1152895" y="6493252"/>
                </a:lnTo>
                <a:lnTo>
                  <a:pt x="1152885" y="6544095"/>
                </a:lnTo>
                <a:lnTo>
                  <a:pt x="1152869" y="6594940"/>
                </a:lnTo>
                <a:lnTo>
                  <a:pt x="1152845" y="6645788"/>
                </a:lnTo>
                <a:lnTo>
                  <a:pt x="1152813" y="6696639"/>
                </a:lnTo>
                <a:lnTo>
                  <a:pt x="1152775" y="6747492"/>
                </a:lnTo>
                <a:lnTo>
                  <a:pt x="1152729" y="6798348"/>
                </a:lnTo>
                <a:lnTo>
                  <a:pt x="1152676" y="6849207"/>
                </a:lnTo>
                <a:close/>
              </a:path>
            </a:pathLst>
          </a:custGeom>
          <a:solidFill>
            <a:srgbClr val="90C225">
              <a:alpha val="64313"/>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32" name="Google Shape;32;p68"/>
          <p:cNvSpPr/>
          <p:nvPr/>
        </p:nvSpPr>
        <p:spPr>
          <a:xfrm>
            <a:off x="8720525" y="4896489"/>
            <a:ext cx="1172845" cy="1953260"/>
          </a:xfrm>
          <a:custGeom>
            <a:rect b="b" l="l" r="r" t="t"/>
            <a:pathLst>
              <a:path extrusionOk="0" h="1953259" w="1172845">
                <a:moveTo>
                  <a:pt x="0" y="1952718"/>
                </a:moveTo>
                <a:lnTo>
                  <a:pt x="1172774" y="0"/>
                </a:lnTo>
                <a:lnTo>
                  <a:pt x="1172774" y="1947683"/>
                </a:lnTo>
                <a:lnTo>
                  <a:pt x="0" y="1952718"/>
                </a:lnTo>
                <a:close/>
              </a:path>
            </a:pathLst>
          </a:custGeom>
          <a:solidFill>
            <a:srgbClr val="90C225">
              <a:alpha val="79607"/>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33" name="Google Shape;33;p68"/>
          <p:cNvSpPr txBox="1"/>
          <p:nvPr>
            <p:ph type="ctrTitle"/>
          </p:nvPr>
        </p:nvSpPr>
        <p:spPr>
          <a:xfrm>
            <a:off x="1886037" y="1081325"/>
            <a:ext cx="6121224" cy="112522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36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8"/>
          <p:cNvSpPr txBox="1"/>
          <p:nvPr>
            <p:ph idx="1" type="subTitle"/>
          </p:nvPr>
        </p:nvSpPr>
        <p:spPr>
          <a:xfrm>
            <a:off x="1483995" y="3840480"/>
            <a:ext cx="6925310" cy="17145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8"/>
          <p:cNvSpPr txBox="1"/>
          <p:nvPr>
            <p:ph idx="11" type="ftr"/>
          </p:nvPr>
        </p:nvSpPr>
        <p:spPr>
          <a:xfrm>
            <a:off x="2556161" y="6523636"/>
            <a:ext cx="4795520" cy="13906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700">
                <a:solidFill>
                  <a:srgbClr val="539F20"/>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68"/>
          <p:cNvSpPr txBox="1"/>
          <p:nvPr>
            <p:ph idx="10" type="dt"/>
          </p:nvPr>
        </p:nvSpPr>
        <p:spPr>
          <a:xfrm>
            <a:off x="494665" y="6377940"/>
            <a:ext cx="2275459"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68"/>
          <p:cNvSpPr txBox="1"/>
          <p:nvPr>
            <p:ph idx="12" type="sldNum"/>
          </p:nvPr>
        </p:nvSpPr>
        <p:spPr>
          <a:xfrm>
            <a:off x="7123176" y="6377940"/>
            <a:ext cx="2275459" cy="34290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8" name="Shape 38"/>
        <p:cNvGrpSpPr/>
        <p:nvPr/>
      </p:nvGrpSpPr>
      <p:grpSpPr>
        <a:xfrm>
          <a:off x="0" y="0"/>
          <a:ext cx="0" cy="0"/>
          <a:chOff x="0" y="0"/>
          <a:chExt cx="0" cy="0"/>
        </a:xfrm>
      </p:grpSpPr>
      <p:sp>
        <p:nvSpPr>
          <p:cNvPr id="39" name="Google Shape;39;p69"/>
          <p:cNvSpPr txBox="1"/>
          <p:nvPr>
            <p:ph idx="11" type="ftr"/>
          </p:nvPr>
        </p:nvSpPr>
        <p:spPr>
          <a:xfrm>
            <a:off x="2556161" y="6523636"/>
            <a:ext cx="4795520" cy="13906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700">
                <a:solidFill>
                  <a:srgbClr val="539F20"/>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9"/>
          <p:cNvSpPr txBox="1"/>
          <p:nvPr>
            <p:ph idx="10" type="dt"/>
          </p:nvPr>
        </p:nvSpPr>
        <p:spPr>
          <a:xfrm>
            <a:off x="494665" y="6377940"/>
            <a:ext cx="2275459"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69"/>
          <p:cNvSpPr txBox="1"/>
          <p:nvPr>
            <p:ph idx="12" type="sldNum"/>
          </p:nvPr>
        </p:nvSpPr>
        <p:spPr>
          <a:xfrm>
            <a:off x="7123176" y="6377940"/>
            <a:ext cx="2275459" cy="34290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42" name="Shape 42"/>
        <p:cNvGrpSpPr/>
        <p:nvPr/>
      </p:nvGrpSpPr>
      <p:grpSpPr>
        <a:xfrm>
          <a:off x="0" y="0"/>
          <a:ext cx="0" cy="0"/>
          <a:chOff x="0" y="0"/>
          <a:chExt cx="0" cy="0"/>
        </a:xfrm>
      </p:grpSpPr>
      <p:sp>
        <p:nvSpPr>
          <p:cNvPr id="43" name="Google Shape;43;p70"/>
          <p:cNvSpPr txBox="1"/>
          <p:nvPr>
            <p:ph type="title"/>
          </p:nvPr>
        </p:nvSpPr>
        <p:spPr>
          <a:xfrm>
            <a:off x="738161" y="593054"/>
            <a:ext cx="8416977" cy="92392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3600">
                <a:solidFill>
                  <a:srgbClr val="90C225"/>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0"/>
          <p:cNvSpPr txBox="1"/>
          <p:nvPr>
            <p:ph idx="11" type="ftr"/>
          </p:nvPr>
        </p:nvSpPr>
        <p:spPr>
          <a:xfrm>
            <a:off x="2556161" y="6523636"/>
            <a:ext cx="4795520" cy="13906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700">
                <a:solidFill>
                  <a:srgbClr val="539F20"/>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70"/>
          <p:cNvSpPr txBox="1"/>
          <p:nvPr>
            <p:ph idx="10" type="dt"/>
          </p:nvPr>
        </p:nvSpPr>
        <p:spPr>
          <a:xfrm>
            <a:off x="494665" y="6377940"/>
            <a:ext cx="2275459"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70"/>
          <p:cNvSpPr txBox="1"/>
          <p:nvPr>
            <p:ph idx="12" type="sldNum"/>
          </p:nvPr>
        </p:nvSpPr>
        <p:spPr>
          <a:xfrm>
            <a:off x="7123176" y="6377940"/>
            <a:ext cx="2275459" cy="34290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47" name="Shape 47"/>
        <p:cNvGrpSpPr/>
        <p:nvPr/>
      </p:nvGrpSpPr>
      <p:grpSpPr>
        <a:xfrm>
          <a:off x="0" y="0"/>
          <a:ext cx="0" cy="0"/>
          <a:chOff x="0" y="0"/>
          <a:chExt cx="0" cy="0"/>
        </a:xfrm>
      </p:grpSpPr>
      <p:sp>
        <p:nvSpPr>
          <p:cNvPr id="48" name="Google Shape;48;p71"/>
          <p:cNvSpPr txBox="1"/>
          <p:nvPr>
            <p:ph type="title"/>
          </p:nvPr>
        </p:nvSpPr>
        <p:spPr>
          <a:xfrm>
            <a:off x="738161" y="593054"/>
            <a:ext cx="8416977" cy="92392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3600">
                <a:solidFill>
                  <a:srgbClr val="90C225"/>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71"/>
          <p:cNvSpPr txBox="1"/>
          <p:nvPr>
            <p:ph idx="1" type="body"/>
          </p:nvPr>
        </p:nvSpPr>
        <p:spPr>
          <a:xfrm>
            <a:off x="494665" y="1577340"/>
            <a:ext cx="8903970" cy="452628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0" name="Google Shape;50;p71"/>
          <p:cNvSpPr txBox="1"/>
          <p:nvPr>
            <p:ph idx="11" type="ftr"/>
          </p:nvPr>
        </p:nvSpPr>
        <p:spPr>
          <a:xfrm>
            <a:off x="2556161" y="6523636"/>
            <a:ext cx="4795520" cy="13906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700">
                <a:solidFill>
                  <a:srgbClr val="539F20"/>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1"/>
          <p:cNvSpPr txBox="1"/>
          <p:nvPr>
            <p:ph idx="10" type="dt"/>
          </p:nvPr>
        </p:nvSpPr>
        <p:spPr>
          <a:xfrm>
            <a:off x="494665" y="6377940"/>
            <a:ext cx="2275459"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1"/>
          <p:cNvSpPr txBox="1"/>
          <p:nvPr>
            <p:ph idx="12" type="sldNum"/>
          </p:nvPr>
        </p:nvSpPr>
        <p:spPr>
          <a:xfrm>
            <a:off x="7123176" y="6377940"/>
            <a:ext cx="2275459" cy="34290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53" name="Shape 53"/>
        <p:cNvGrpSpPr/>
        <p:nvPr/>
      </p:nvGrpSpPr>
      <p:grpSpPr>
        <a:xfrm>
          <a:off x="0" y="0"/>
          <a:ext cx="0" cy="0"/>
          <a:chOff x="0" y="0"/>
          <a:chExt cx="0" cy="0"/>
        </a:xfrm>
      </p:grpSpPr>
      <p:sp>
        <p:nvSpPr>
          <p:cNvPr id="54" name="Google Shape;54;p72"/>
          <p:cNvSpPr txBox="1"/>
          <p:nvPr>
            <p:ph type="title"/>
          </p:nvPr>
        </p:nvSpPr>
        <p:spPr>
          <a:xfrm>
            <a:off x="738161" y="593054"/>
            <a:ext cx="8416977" cy="92392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3600">
                <a:solidFill>
                  <a:srgbClr val="90C225"/>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72"/>
          <p:cNvSpPr txBox="1"/>
          <p:nvPr>
            <p:ph idx="1" type="body"/>
          </p:nvPr>
        </p:nvSpPr>
        <p:spPr>
          <a:xfrm>
            <a:off x="494665" y="1577340"/>
            <a:ext cx="4303585" cy="452628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6" name="Google Shape;56;p72"/>
          <p:cNvSpPr txBox="1"/>
          <p:nvPr>
            <p:ph idx="2" type="body"/>
          </p:nvPr>
        </p:nvSpPr>
        <p:spPr>
          <a:xfrm>
            <a:off x="5095049" y="1577340"/>
            <a:ext cx="4303585" cy="452628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7" name="Google Shape;57;p72"/>
          <p:cNvSpPr txBox="1"/>
          <p:nvPr>
            <p:ph idx="11" type="ftr"/>
          </p:nvPr>
        </p:nvSpPr>
        <p:spPr>
          <a:xfrm>
            <a:off x="2556161" y="6523636"/>
            <a:ext cx="4795520" cy="13906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700">
                <a:solidFill>
                  <a:srgbClr val="539F20"/>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72"/>
          <p:cNvSpPr txBox="1"/>
          <p:nvPr>
            <p:ph idx="10" type="dt"/>
          </p:nvPr>
        </p:nvSpPr>
        <p:spPr>
          <a:xfrm>
            <a:off x="494665" y="6377940"/>
            <a:ext cx="2275459"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72"/>
          <p:cNvSpPr txBox="1"/>
          <p:nvPr>
            <p:ph idx="12" type="sldNum"/>
          </p:nvPr>
        </p:nvSpPr>
        <p:spPr>
          <a:xfrm>
            <a:off x="7123176" y="6377940"/>
            <a:ext cx="2275459" cy="34290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67"/>
          <p:cNvSpPr/>
          <p:nvPr/>
        </p:nvSpPr>
        <p:spPr>
          <a:xfrm>
            <a:off x="0" y="4060824"/>
            <a:ext cx="485775" cy="2797175"/>
          </a:xfrm>
          <a:custGeom>
            <a:rect b="b" l="l" r="r" t="t"/>
            <a:pathLst>
              <a:path extrusionOk="0" h="2797175" w="485775">
                <a:moveTo>
                  <a:pt x="485489" y="2796840"/>
                </a:moveTo>
                <a:lnTo>
                  <a:pt x="0" y="2788540"/>
                </a:lnTo>
                <a:lnTo>
                  <a:pt x="0" y="0"/>
                </a:lnTo>
                <a:lnTo>
                  <a:pt x="485489" y="2796840"/>
                </a:lnTo>
                <a:close/>
              </a:path>
            </a:pathLst>
          </a:custGeom>
          <a:solidFill>
            <a:srgbClr val="90C225">
              <a:alpha val="84313"/>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7" name="Google Shape;7;p67"/>
          <p:cNvSpPr/>
          <p:nvPr/>
        </p:nvSpPr>
        <p:spPr>
          <a:xfrm>
            <a:off x="5551103" y="4176261"/>
            <a:ext cx="4342765" cy="2673350"/>
          </a:xfrm>
          <a:custGeom>
            <a:rect b="b" l="l" r="r" t="t"/>
            <a:pathLst>
              <a:path extrusionOk="0" h="2673350" w="4342765">
                <a:moveTo>
                  <a:pt x="0" y="2672946"/>
                </a:moveTo>
                <a:lnTo>
                  <a:pt x="4342197" y="0"/>
                </a:lnTo>
              </a:path>
            </a:pathLst>
          </a:custGeom>
          <a:noFill/>
          <a:ln cap="flat" cmpd="sng" w="9525">
            <a:solidFill>
              <a:srgbClr val="D7D7D7"/>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8" name="Google Shape;8;p67"/>
          <p:cNvSpPr/>
          <p:nvPr/>
        </p:nvSpPr>
        <p:spPr>
          <a:xfrm>
            <a:off x="7619583" y="0"/>
            <a:ext cx="1319530" cy="6849745"/>
          </a:xfrm>
          <a:custGeom>
            <a:rect b="b" l="l" r="r" t="t"/>
            <a:pathLst>
              <a:path extrusionOk="0" h="6849745" w="1319529">
                <a:moveTo>
                  <a:pt x="0" y="0"/>
                </a:moveTo>
                <a:lnTo>
                  <a:pt x="1319066" y="6849207"/>
                </a:lnTo>
              </a:path>
            </a:pathLst>
          </a:custGeom>
          <a:noFill/>
          <a:ln cap="flat" cmpd="sng" w="9525">
            <a:solidFill>
              <a:srgbClr val="BEBEBE"/>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9" name="Google Shape;9;p67"/>
          <p:cNvSpPr/>
          <p:nvPr/>
        </p:nvSpPr>
        <p:spPr>
          <a:xfrm>
            <a:off x="7456419" y="0"/>
            <a:ext cx="2437130" cy="6858000"/>
          </a:xfrm>
          <a:custGeom>
            <a:rect b="b" l="l" r="r" t="t"/>
            <a:pathLst>
              <a:path extrusionOk="0" h="6858000" w="2437129">
                <a:moveTo>
                  <a:pt x="2436880" y="6857601"/>
                </a:moveTo>
                <a:lnTo>
                  <a:pt x="0" y="6849207"/>
                </a:lnTo>
                <a:lnTo>
                  <a:pt x="2189284" y="0"/>
                </a:lnTo>
                <a:lnTo>
                  <a:pt x="2436880" y="8162"/>
                </a:lnTo>
                <a:lnTo>
                  <a:pt x="2436880" y="6857601"/>
                </a:lnTo>
                <a:close/>
              </a:path>
            </a:pathLst>
          </a:custGeom>
          <a:solidFill>
            <a:srgbClr val="90C225">
              <a:alpha val="29411"/>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0" name="Google Shape;10;p67"/>
          <p:cNvSpPr/>
          <p:nvPr/>
        </p:nvSpPr>
        <p:spPr>
          <a:xfrm>
            <a:off x="7796945" y="0"/>
            <a:ext cx="2096770" cy="6849745"/>
          </a:xfrm>
          <a:custGeom>
            <a:rect b="b" l="l" r="r" t="t"/>
            <a:pathLst>
              <a:path extrusionOk="0" h="6849745" w="2096770">
                <a:moveTo>
                  <a:pt x="2096354" y="6849208"/>
                </a:moveTo>
                <a:lnTo>
                  <a:pt x="1299141" y="6849208"/>
                </a:lnTo>
                <a:lnTo>
                  <a:pt x="0" y="0"/>
                </a:lnTo>
                <a:lnTo>
                  <a:pt x="2096354" y="0"/>
                </a:lnTo>
                <a:lnTo>
                  <a:pt x="2096354" y="6849208"/>
                </a:lnTo>
                <a:close/>
              </a:path>
            </a:pathLst>
          </a:custGeom>
          <a:solidFill>
            <a:srgbClr val="90C225">
              <a:alpha val="19607"/>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1" name="Google Shape;11;p67"/>
          <p:cNvSpPr/>
          <p:nvPr/>
        </p:nvSpPr>
        <p:spPr>
          <a:xfrm>
            <a:off x="7181614" y="3915802"/>
            <a:ext cx="2712085" cy="2933700"/>
          </a:xfrm>
          <a:custGeom>
            <a:rect b="b" l="l" r="r" t="t"/>
            <a:pathLst>
              <a:path extrusionOk="0" h="2933700" w="2712084">
                <a:moveTo>
                  <a:pt x="2711685" y="2933404"/>
                </a:moveTo>
                <a:lnTo>
                  <a:pt x="0" y="2933404"/>
                </a:lnTo>
                <a:lnTo>
                  <a:pt x="2711685" y="0"/>
                </a:lnTo>
                <a:lnTo>
                  <a:pt x="2711685" y="2933404"/>
                </a:lnTo>
                <a:close/>
              </a:path>
            </a:pathLst>
          </a:custGeom>
          <a:solidFill>
            <a:srgbClr val="539F20">
              <a:alpha val="71372"/>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2" name="Google Shape;12;p67"/>
          <p:cNvSpPr/>
          <p:nvPr/>
        </p:nvSpPr>
        <p:spPr>
          <a:xfrm>
            <a:off x="7587139" y="0"/>
            <a:ext cx="2306320" cy="6849745"/>
          </a:xfrm>
          <a:custGeom>
            <a:rect b="b" l="l" r="r" t="t"/>
            <a:pathLst>
              <a:path extrusionOk="0" h="6849745" w="2306320">
                <a:moveTo>
                  <a:pt x="2006345" y="6849208"/>
                </a:moveTo>
                <a:lnTo>
                  <a:pt x="0" y="0"/>
                </a:lnTo>
                <a:lnTo>
                  <a:pt x="2306161" y="0"/>
                </a:lnTo>
                <a:lnTo>
                  <a:pt x="2306161" y="6841018"/>
                </a:lnTo>
                <a:lnTo>
                  <a:pt x="2006345" y="6849208"/>
                </a:lnTo>
                <a:close/>
              </a:path>
            </a:pathLst>
          </a:custGeom>
          <a:solidFill>
            <a:srgbClr val="3E7817">
              <a:alpha val="69411"/>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3" name="Google Shape;13;p67"/>
          <p:cNvSpPr/>
          <p:nvPr/>
        </p:nvSpPr>
        <p:spPr>
          <a:xfrm>
            <a:off x="8975293" y="0"/>
            <a:ext cx="918210" cy="6849745"/>
          </a:xfrm>
          <a:custGeom>
            <a:rect b="b" l="l" r="r" t="t"/>
            <a:pathLst>
              <a:path extrusionOk="0" h="6849745" w="918209">
                <a:moveTo>
                  <a:pt x="918007" y="6849208"/>
                </a:moveTo>
                <a:lnTo>
                  <a:pt x="0" y="6849208"/>
                </a:lnTo>
                <a:lnTo>
                  <a:pt x="731548" y="0"/>
                </a:lnTo>
                <a:lnTo>
                  <a:pt x="918007" y="0"/>
                </a:lnTo>
                <a:lnTo>
                  <a:pt x="918007" y="6849208"/>
                </a:lnTo>
                <a:close/>
              </a:path>
            </a:pathLst>
          </a:custGeom>
          <a:solidFill>
            <a:srgbClr val="BEE370">
              <a:alpha val="69411"/>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4" name="Google Shape;14;p67"/>
          <p:cNvSpPr/>
          <p:nvPr/>
        </p:nvSpPr>
        <p:spPr>
          <a:xfrm>
            <a:off x="8740099" y="0"/>
            <a:ext cx="1153160" cy="6849745"/>
          </a:xfrm>
          <a:custGeom>
            <a:rect b="b" l="l" r="r" t="t"/>
            <a:pathLst>
              <a:path extrusionOk="0" h="6849745" w="1153159">
                <a:moveTo>
                  <a:pt x="1152676" y="6849207"/>
                </a:moveTo>
                <a:lnTo>
                  <a:pt x="1014205" y="6849207"/>
                </a:lnTo>
                <a:lnTo>
                  <a:pt x="0" y="0"/>
                </a:lnTo>
                <a:lnTo>
                  <a:pt x="1137282" y="0"/>
                </a:lnTo>
                <a:lnTo>
                  <a:pt x="1137237" y="42402"/>
                </a:lnTo>
                <a:lnTo>
                  <a:pt x="1137192" y="93258"/>
                </a:lnTo>
                <a:lnTo>
                  <a:pt x="1137153" y="144111"/>
                </a:lnTo>
                <a:lnTo>
                  <a:pt x="1137122" y="194962"/>
                </a:lnTo>
                <a:lnTo>
                  <a:pt x="1137098" y="245810"/>
                </a:lnTo>
                <a:lnTo>
                  <a:pt x="1137081" y="296655"/>
                </a:lnTo>
                <a:lnTo>
                  <a:pt x="1137071" y="347498"/>
                </a:lnTo>
                <a:lnTo>
                  <a:pt x="1137068" y="398338"/>
                </a:lnTo>
                <a:lnTo>
                  <a:pt x="1137072" y="449176"/>
                </a:lnTo>
                <a:lnTo>
                  <a:pt x="1137082" y="500012"/>
                </a:lnTo>
                <a:lnTo>
                  <a:pt x="1137098" y="550845"/>
                </a:lnTo>
                <a:lnTo>
                  <a:pt x="1137121" y="601676"/>
                </a:lnTo>
                <a:lnTo>
                  <a:pt x="1137151" y="652505"/>
                </a:lnTo>
                <a:lnTo>
                  <a:pt x="1137186" y="703331"/>
                </a:lnTo>
                <a:lnTo>
                  <a:pt x="1137227" y="754155"/>
                </a:lnTo>
                <a:lnTo>
                  <a:pt x="1137275" y="804977"/>
                </a:lnTo>
                <a:lnTo>
                  <a:pt x="1137328" y="855797"/>
                </a:lnTo>
                <a:lnTo>
                  <a:pt x="1137386" y="906615"/>
                </a:lnTo>
                <a:lnTo>
                  <a:pt x="1137451" y="957430"/>
                </a:lnTo>
                <a:lnTo>
                  <a:pt x="1137520" y="1008244"/>
                </a:lnTo>
                <a:lnTo>
                  <a:pt x="1137596" y="1059056"/>
                </a:lnTo>
                <a:lnTo>
                  <a:pt x="1137676" y="1109866"/>
                </a:lnTo>
                <a:lnTo>
                  <a:pt x="1137761" y="1160674"/>
                </a:lnTo>
                <a:lnTo>
                  <a:pt x="1137852" y="1211480"/>
                </a:lnTo>
                <a:lnTo>
                  <a:pt x="1137947" y="1262284"/>
                </a:lnTo>
                <a:lnTo>
                  <a:pt x="1138047" y="1313087"/>
                </a:lnTo>
                <a:lnTo>
                  <a:pt x="1138152" y="1363887"/>
                </a:lnTo>
                <a:lnTo>
                  <a:pt x="1138262" y="1414687"/>
                </a:lnTo>
                <a:lnTo>
                  <a:pt x="1138375" y="1465484"/>
                </a:lnTo>
                <a:lnTo>
                  <a:pt x="1138494" y="1516280"/>
                </a:lnTo>
                <a:lnTo>
                  <a:pt x="1138616" y="1567075"/>
                </a:lnTo>
                <a:lnTo>
                  <a:pt x="1138742" y="1617868"/>
                </a:lnTo>
                <a:lnTo>
                  <a:pt x="1138873" y="1668659"/>
                </a:lnTo>
                <a:lnTo>
                  <a:pt x="1139007" y="1719449"/>
                </a:lnTo>
                <a:lnTo>
                  <a:pt x="1139146" y="1770238"/>
                </a:lnTo>
                <a:lnTo>
                  <a:pt x="1139287" y="1821025"/>
                </a:lnTo>
                <a:lnTo>
                  <a:pt x="1139433" y="1871811"/>
                </a:lnTo>
                <a:lnTo>
                  <a:pt x="1139581" y="1922596"/>
                </a:lnTo>
                <a:lnTo>
                  <a:pt x="1139734" y="1973379"/>
                </a:lnTo>
                <a:lnTo>
                  <a:pt x="1139889" y="2024162"/>
                </a:lnTo>
                <a:lnTo>
                  <a:pt x="1140047" y="2074943"/>
                </a:lnTo>
                <a:lnTo>
                  <a:pt x="1140209" y="2125723"/>
                </a:lnTo>
                <a:lnTo>
                  <a:pt x="1140373" y="2176502"/>
                </a:lnTo>
                <a:lnTo>
                  <a:pt x="1140540" y="2227280"/>
                </a:lnTo>
                <a:lnTo>
                  <a:pt x="1140710" y="2278057"/>
                </a:lnTo>
                <a:lnTo>
                  <a:pt x="1140882" y="2328833"/>
                </a:lnTo>
                <a:lnTo>
                  <a:pt x="1141056" y="2379609"/>
                </a:lnTo>
                <a:lnTo>
                  <a:pt x="1141233" y="2430383"/>
                </a:lnTo>
                <a:lnTo>
                  <a:pt x="1141412" y="2481157"/>
                </a:lnTo>
                <a:lnTo>
                  <a:pt x="1141594" y="2531930"/>
                </a:lnTo>
                <a:lnTo>
                  <a:pt x="1141777" y="2582702"/>
                </a:lnTo>
                <a:lnTo>
                  <a:pt x="1141962" y="2633473"/>
                </a:lnTo>
                <a:lnTo>
                  <a:pt x="1142149" y="2684244"/>
                </a:lnTo>
                <a:lnTo>
                  <a:pt x="1142337" y="2735014"/>
                </a:lnTo>
                <a:lnTo>
                  <a:pt x="1142527" y="2785784"/>
                </a:lnTo>
                <a:lnTo>
                  <a:pt x="1142718" y="2836553"/>
                </a:lnTo>
                <a:lnTo>
                  <a:pt x="1142911" y="2887322"/>
                </a:lnTo>
                <a:lnTo>
                  <a:pt x="1143105" y="2938090"/>
                </a:lnTo>
                <a:lnTo>
                  <a:pt x="1143300" y="2988858"/>
                </a:lnTo>
                <a:lnTo>
                  <a:pt x="1143495" y="3039625"/>
                </a:lnTo>
                <a:lnTo>
                  <a:pt x="1143692" y="3090393"/>
                </a:lnTo>
                <a:lnTo>
                  <a:pt x="1143890" y="3141160"/>
                </a:lnTo>
                <a:lnTo>
                  <a:pt x="1144088" y="3191926"/>
                </a:lnTo>
                <a:lnTo>
                  <a:pt x="1144485" y="3293459"/>
                </a:lnTo>
                <a:lnTo>
                  <a:pt x="1145482" y="3547290"/>
                </a:lnTo>
                <a:lnTo>
                  <a:pt x="1145879" y="3648823"/>
                </a:lnTo>
                <a:lnTo>
                  <a:pt x="1146077" y="3699590"/>
                </a:lnTo>
                <a:lnTo>
                  <a:pt x="1146275" y="3750357"/>
                </a:lnTo>
                <a:lnTo>
                  <a:pt x="1146471" y="3801124"/>
                </a:lnTo>
                <a:lnTo>
                  <a:pt x="1146667" y="3851892"/>
                </a:lnTo>
                <a:lnTo>
                  <a:pt x="1146862" y="3902660"/>
                </a:lnTo>
                <a:lnTo>
                  <a:pt x="1147056" y="3953428"/>
                </a:lnTo>
                <a:lnTo>
                  <a:pt x="1147248" y="4004196"/>
                </a:lnTo>
                <a:lnTo>
                  <a:pt x="1147440" y="4054966"/>
                </a:lnTo>
                <a:lnTo>
                  <a:pt x="1147630" y="4105735"/>
                </a:lnTo>
                <a:lnTo>
                  <a:pt x="1147818" y="4156506"/>
                </a:lnTo>
                <a:lnTo>
                  <a:pt x="1148005" y="4207276"/>
                </a:lnTo>
                <a:lnTo>
                  <a:pt x="1148190" y="4258048"/>
                </a:lnTo>
                <a:lnTo>
                  <a:pt x="1148373" y="4308820"/>
                </a:lnTo>
                <a:lnTo>
                  <a:pt x="1148554" y="4359593"/>
                </a:lnTo>
                <a:lnTo>
                  <a:pt x="1148733" y="4410367"/>
                </a:lnTo>
                <a:lnTo>
                  <a:pt x="1148910" y="4461141"/>
                </a:lnTo>
                <a:lnTo>
                  <a:pt x="1149085" y="4511916"/>
                </a:lnTo>
                <a:lnTo>
                  <a:pt x="1149257" y="4562692"/>
                </a:lnTo>
                <a:lnTo>
                  <a:pt x="1149427" y="4613470"/>
                </a:lnTo>
                <a:lnTo>
                  <a:pt x="1149594" y="4664248"/>
                </a:lnTo>
                <a:lnTo>
                  <a:pt x="1149758" y="4715027"/>
                </a:lnTo>
                <a:lnTo>
                  <a:pt x="1149919" y="4765807"/>
                </a:lnTo>
                <a:lnTo>
                  <a:pt x="1150078" y="4816588"/>
                </a:lnTo>
                <a:lnTo>
                  <a:pt x="1150233" y="4867370"/>
                </a:lnTo>
                <a:lnTo>
                  <a:pt x="1150385" y="4918154"/>
                </a:lnTo>
                <a:lnTo>
                  <a:pt x="1150534" y="4968939"/>
                </a:lnTo>
                <a:lnTo>
                  <a:pt x="1150679" y="5019725"/>
                </a:lnTo>
                <a:lnTo>
                  <a:pt x="1150821" y="5070512"/>
                </a:lnTo>
                <a:lnTo>
                  <a:pt x="1150959" y="5121301"/>
                </a:lnTo>
                <a:lnTo>
                  <a:pt x="1151094" y="5172091"/>
                </a:lnTo>
                <a:lnTo>
                  <a:pt x="1151224" y="5222882"/>
                </a:lnTo>
                <a:lnTo>
                  <a:pt x="1151351" y="5273675"/>
                </a:lnTo>
                <a:lnTo>
                  <a:pt x="1151473" y="5324470"/>
                </a:lnTo>
                <a:lnTo>
                  <a:pt x="1151591" y="5375265"/>
                </a:lnTo>
                <a:lnTo>
                  <a:pt x="1151705" y="5426063"/>
                </a:lnTo>
                <a:lnTo>
                  <a:pt x="1151815" y="5476862"/>
                </a:lnTo>
                <a:lnTo>
                  <a:pt x="1151919" y="5527663"/>
                </a:lnTo>
                <a:lnTo>
                  <a:pt x="1152020" y="5578466"/>
                </a:lnTo>
                <a:lnTo>
                  <a:pt x="1152115" y="5629270"/>
                </a:lnTo>
                <a:lnTo>
                  <a:pt x="1152205" y="5680076"/>
                </a:lnTo>
                <a:lnTo>
                  <a:pt x="1152291" y="5730884"/>
                </a:lnTo>
                <a:lnTo>
                  <a:pt x="1152371" y="5781694"/>
                </a:lnTo>
                <a:lnTo>
                  <a:pt x="1152446" y="5832506"/>
                </a:lnTo>
                <a:lnTo>
                  <a:pt x="1152516" y="5883319"/>
                </a:lnTo>
                <a:lnTo>
                  <a:pt x="1152580" y="5934135"/>
                </a:lnTo>
                <a:lnTo>
                  <a:pt x="1152639" y="5984953"/>
                </a:lnTo>
                <a:lnTo>
                  <a:pt x="1152692" y="6035773"/>
                </a:lnTo>
                <a:lnTo>
                  <a:pt x="1152739" y="6086595"/>
                </a:lnTo>
                <a:lnTo>
                  <a:pt x="1152781" y="6137419"/>
                </a:lnTo>
                <a:lnTo>
                  <a:pt x="1152816" y="6188245"/>
                </a:lnTo>
                <a:lnTo>
                  <a:pt x="1152845" y="6239074"/>
                </a:lnTo>
                <a:lnTo>
                  <a:pt x="1152868" y="6289905"/>
                </a:lnTo>
                <a:lnTo>
                  <a:pt x="1152885" y="6340738"/>
                </a:lnTo>
                <a:lnTo>
                  <a:pt x="1152895" y="6391573"/>
                </a:lnTo>
                <a:lnTo>
                  <a:pt x="1152899" y="6442411"/>
                </a:lnTo>
                <a:lnTo>
                  <a:pt x="1152895" y="6493252"/>
                </a:lnTo>
                <a:lnTo>
                  <a:pt x="1152885" y="6544095"/>
                </a:lnTo>
                <a:lnTo>
                  <a:pt x="1152869" y="6594940"/>
                </a:lnTo>
                <a:lnTo>
                  <a:pt x="1152845" y="6645788"/>
                </a:lnTo>
                <a:lnTo>
                  <a:pt x="1152813" y="6696639"/>
                </a:lnTo>
                <a:lnTo>
                  <a:pt x="1152775" y="6747492"/>
                </a:lnTo>
                <a:lnTo>
                  <a:pt x="1152729" y="6798348"/>
                </a:lnTo>
                <a:lnTo>
                  <a:pt x="1152676" y="6849207"/>
                </a:lnTo>
                <a:close/>
              </a:path>
            </a:pathLst>
          </a:custGeom>
          <a:solidFill>
            <a:srgbClr val="90C225">
              <a:alpha val="64313"/>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5" name="Google Shape;15;p67"/>
          <p:cNvSpPr/>
          <p:nvPr/>
        </p:nvSpPr>
        <p:spPr>
          <a:xfrm>
            <a:off x="8720525" y="4896489"/>
            <a:ext cx="1172845" cy="1953260"/>
          </a:xfrm>
          <a:custGeom>
            <a:rect b="b" l="l" r="r" t="t"/>
            <a:pathLst>
              <a:path extrusionOk="0" h="1953259" w="1172845">
                <a:moveTo>
                  <a:pt x="0" y="1952718"/>
                </a:moveTo>
                <a:lnTo>
                  <a:pt x="1172774" y="0"/>
                </a:lnTo>
                <a:lnTo>
                  <a:pt x="1172774" y="1947683"/>
                </a:lnTo>
                <a:lnTo>
                  <a:pt x="0" y="1952718"/>
                </a:lnTo>
                <a:close/>
              </a:path>
            </a:pathLst>
          </a:custGeom>
          <a:solidFill>
            <a:srgbClr val="90C225">
              <a:alpha val="79607"/>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6" name="Google Shape;16;p67"/>
          <p:cNvSpPr txBox="1"/>
          <p:nvPr>
            <p:ph type="title"/>
          </p:nvPr>
        </p:nvSpPr>
        <p:spPr>
          <a:xfrm>
            <a:off x="738161" y="593054"/>
            <a:ext cx="8416977" cy="923925"/>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3600" u="none" cap="none" strike="noStrike">
                <a:solidFill>
                  <a:srgbClr val="90C225"/>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 name="Google Shape;17;p67"/>
          <p:cNvSpPr txBox="1"/>
          <p:nvPr>
            <p:ph idx="1" type="body"/>
          </p:nvPr>
        </p:nvSpPr>
        <p:spPr>
          <a:xfrm>
            <a:off x="494665" y="1577340"/>
            <a:ext cx="8903970" cy="4526280"/>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0" i="0" sz="1800" u="none" cap="none" strike="noStrike">
                <a:latin typeface="Calibri"/>
                <a:ea typeface="Calibri"/>
                <a:cs typeface="Calibri"/>
                <a:sym typeface="Calibri"/>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18" name="Google Shape;18;p67"/>
          <p:cNvSpPr txBox="1"/>
          <p:nvPr>
            <p:ph idx="11" type="ftr"/>
          </p:nvPr>
        </p:nvSpPr>
        <p:spPr>
          <a:xfrm>
            <a:off x="2556161" y="6523636"/>
            <a:ext cx="4795520" cy="139065"/>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700">
                <a:solidFill>
                  <a:srgbClr val="539F20"/>
                </a:solidFill>
                <a:latin typeface="Arial"/>
                <a:ea typeface="Arial"/>
                <a:cs typeface="Arial"/>
                <a:sym typeface="Arial"/>
              </a:defRPr>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9" name="Google Shape;19;p67"/>
          <p:cNvSpPr txBox="1"/>
          <p:nvPr>
            <p:ph idx="10" type="dt"/>
          </p:nvPr>
        </p:nvSpPr>
        <p:spPr>
          <a:xfrm>
            <a:off x="494665" y="6377940"/>
            <a:ext cx="2275459" cy="342900"/>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sz="1800">
                <a:solidFill>
                  <a:srgbClr val="888888"/>
                </a:solidFill>
              </a:defRPr>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20" name="Google Shape;20;p67"/>
          <p:cNvSpPr txBox="1"/>
          <p:nvPr>
            <p:ph idx="12" type="sldNum"/>
          </p:nvPr>
        </p:nvSpPr>
        <p:spPr>
          <a:xfrm>
            <a:off x="7123176" y="6377940"/>
            <a:ext cx="2275459" cy="342900"/>
          </a:xfrm>
          <a:prstGeom prst="rect">
            <a:avLst/>
          </a:prstGeom>
          <a:noFill/>
          <a:ln>
            <a:noFill/>
          </a:ln>
        </p:spPr>
        <p:txBody>
          <a:bodyPr anchorCtr="0" anchor="t" bIns="0" lIns="0" spcFirstLastPara="1" rIns="0" wrap="square" tIns="0">
            <a:spAutoFit/>
          </a:bodyPr>
          <a:lstStyle>
            <a:lvl1pPr indent="0" lvl="0" marL="0" marR="0" rtl="0" algn="r">
              <a:spcBef>
                <a:spcPts val="0"/>
              </a:spcBef>
              <a:buNone/>
              <a:defRPr sz="1800">
                <a:solidFill>
                  <a:srgbClr val="888888"/>
                </a:solidFill>
              </a:defRPr>
            </a:lvl1pPr>
            <a:lvl2pPr indent="0" lvl="1" marL="0" marR="0" rtl="0" algn="r">
              <a:spcBef>
                <a:spcPts val="0"/>
              </a:spcBef>
              <a:buNone/>
              <a:defRPr sz="1800">
                <a:solidFill>
                  <a:srgbClr val="888888"/>
                </a:solidFill>
              </a:defRPr>
            </a:lvl2pPr>
            <a:lvl3pPr indent="0" lvl="2" marL="0" marR="0" rtl="0" algn="r">
              <a:spcBef>
                <a:spcPts val="0"/>
              </a:spcBef>
              <a:buNone/>
              <a:defRPr sz="1800">
                <a:solidFill>
                  <a:srgbClr val="888888"/>
                </a:solidFill>
              </a:defRPr>
            </a:lvl3pPr>
            <a:lvl4pPr indent="0" lvl="3" marL="0" marR="0" rtl="0" algn="r">
              <a:spcBef>
                <a:spcPts val="0"/>
              </a:spcBef>
              <a:buNone/>
              <a:defRPr sz="1800">
                <a:solidFill>
                  <a:srgbClr val="888888"/>
                </a:solidFill>
              </a:defRPr>
            </a:lvl4pPr>
            <a:lvl5pPr indent="0" lvl="4" marL="0" marR="0" rtl="0" algn="r">
              <a:spcBef>
                <a:spcPts val="0"/>
              </a:spcBef>
              <a:buNone/>
              <a:defRPr sz="1800">
                <a:solidFill>
                  <a:srgbClr val="888888"/>
                </a:solidFill>
              </a:defRPr>
            </a:lvl5pPr>
            <a:lvl6pPr indent="0" lvl="5" marL="0" marR="0" rtl="0" algn="r">
              <a:spcBef>
                <a:spcPts val="0"/>
              </a:spcBef>
              <a:buNone/>
              <a:defRPr sz="1800">
                <a:solidFill>
                  <a:srgbClr val="888888"/>
                </a:solidFill>
              </a:defRPr>
            </a:lvl6pPr>
            <a:lvl7pPr indent="0" lvl="6" marL="0" marR="0" rtl="0" algn="r">
              <a:spcBef>
                <a:spcPts val="0"/>
              </a:spcBef>
              <a:buNone/>
              <a:defRPr sz="1800">
                <a:solidFill>
                  <a:srgbClr val="888888"/>
                </a:solidFill>
              </a:defRPr>
            </a:lvl7pPr>
            <a:lvl8pPr indent="0" lvl="7" marL="0" marR="0" rtl="0" algn="r">
              <a:spcBef>
                <a:spcPts val="0"/>
              </a:spcBef>
              <a:buNone/>
              <a:defRPr sz="1800">
                <a:solidFill>
                  <a:srgbClr val="888888"/>
                </a:solidFill>
              </a:defRPr>
            </a:lvl8pPr>
            <a:lvl9pPr indent="0" lvl="8" marL="0" marR="0" rtl="0" algn="r">
              <a:spcBef>
                <a:spcPts val="0"/>
              </a:spcBef>
              <a:buNone/>
              <a:defRPr sz="1800">
                <a:solidFill>
                  <a:srgbClr val="888888"/>
                </a:solidFil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8.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9.jp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0.jp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 Id="rId4" Type="http://schemas.openxmlformats.org/officeDocument/2006/relationships/image" Target="../media/image2.png"/><Relationship Id="rId9" Type="http://schemas.openxmlformats.org/officeDocument/2006/relationships/image" Target="../media/image16.jpg"/><Relationship Id="rId5" Type="http://schemas.openxmlformats.org/officeDocument/2006/relationships/image" Target="../media/image7.png"/><Relationship Id="rId6" Type="http://schemas.openxmlformats.org/officeDocument/2006/relationships/image" Target="../media/image5.jpg"/><Relationship Id="rId7" Type="http://schemas.openxmlformats.org/officeDocument/2006/relationships/image" Target="../media/image3.jpg"/><Relationship Id="rId8"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7.jpg"/><Relationship Id="rId4" Type="http://schemas.openxmlformats.org/officeDocument/2006/relationships/image" Target="../media/image10.jpg"/><Relationship Id="rId11" Type="http://schemas.openxmlformats.org/officeDocument/2006/relationships/image" Target="../media/image12.jpg"/><Relationship Id="rId10" Type="http://schemas.openxmlformats.org/officeDocument/2006/relationships/image" Target="../media/image9.jpg"/><Relationship Id="rId9" Type="http://schemas.openxmlformats.org/officeDocument/2006/relationships/image" Target="../media/image13.jpg"/><Relationship Id="rId5" Type="http://schemas.openxmlformats.org/officeDocument/2006/relationships/image" Target="../media/image15.jpg"/><Relationship Id="rId6" Type="http://schemas.openxmlformats.org/officeDocument/2006/relationships/image" Target="../media/image4.jpg"/><Relationship Id="rId7" Type="http://schemas.openxmlformats.org/officeDocument/2006/relationships/image" Target="../media/image11.jpg"/><Relationship Id="rId8"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
          <p:cNvSpPr txBox="1"/>
          <p:nvPr>
            <p:ph type="ctrTitle"/>
          </p:nvPr>
        </p:nvSpPr>
        <p:spPr>
          <a:xfrm>
            <a:off x="1886037" y="1081325"/>
            <a:ext cx="6121224" cy="1125220"/>
          </a:xfrm>
          <a:prstGeom prst="rect">
            <a:avLst/>
          </a:prstGeom>
          <a:noFill/>
          <a:ln>
            <a:noFill/>
          </a:ln>
        </p:spPr>
        <p:txBody>
          <a:bodyPr anchorCtr="0" anchor="t" bIns="0" lIns="0" spcFirstLastPara="1" rIns="0" wrap="square" tIns="8875">
            <a:spAutoFit/>
          </a:bodyPr>
          <a:lstStyle/>
          <a:p>
            <a:pPr indent="-913765" lvl="0" marL="925830" marR="5080" rtl="0" algn="l">
              <a:lnSpc>
                <a:spcPct val="100600"/>
              </a:lnSpc>
              <a:spcBef>
                <a:spcPts val="0"/>
              </a:spcBef>
              <a:spcAft>
                <a:spcPts val="0"/>
              </a:spcAft>
              <a:buNone/>
            </a:pPr>
            <a:r>
              <a:rPr lang="en-US"/>
              <a:t>Programma d’area integrato   I Laghi del Gargano</a:t>
            </a:r>
            <a:endParaRPr/>
          </a:p>
        </p:txBody>
      </p:sp>
      <p:sp>
        <p:nvSpPr>
          <p:cNvPr id="65" name="Google Shape;65;p1"/>
          <p:cNvSpPr txBox="1"/>
          <p:nvPr/>
        </p:nvSpPr>
        <p:spPr>
          <a:xfrm>
            <a:off x="2837316" y="2498730"/>
            <a:ext cx="4211955" cy="575310"/>
          </a:xfrm>
          <a:prstGeom prst="rect">
            <a:avLst/>
          </a:prstGeom>
          <a:noFill/>
          <a:ln>
            <a:noFill/>
          </a:ln>
        </p:spPr>
        <p:txBody>
          <a:bodyPr anchorCtr="0" anchor="t" bIns="0" lIns="0" spcFirstLastPara="1" rIns="0" wrap="square" tIns="10775">
            <a:spAutoFit/>
          </a:bodyPr>
          <a:lstStyle/>
          <a:p>
            <a:pPr indent="-114300" lvl="0" marL="126364" marR="5080" rtl="0" algn="l">
              <a:lnSpc>
                <a:spcPct val="100600"/>
              </a:lnSpc>
              <a:spcBef>
                <a:spcPts val="0"/>
              </a:spcBef>
              <a:spcAft>
                <a:spcPts val="0"/>
              </a:spcAft>
              <a:buNone/>
            </a:pPr>
            <a:r>
              <a:rPr i="1" lang="en-US" sz="1800">
                <a:solidFill>
                  <a:srgbClr val="FFFFFF"/>
                </a:solidFill>
                <a:latin typeface="Arial"/>
                <a:ea typeface="Arial"/>
                <a:cs typeface="Arial"/>
                <a:sym typeface="Arial"/>
              </a:rPr>
              <a:t>Legge Regionale 22 dicembre 2017, n.63  “Norme per programmi d’area integrati”</a:t>
            </a:r>
            <a:endParaRPr sz="1800">
              <a:latin typeface="Arial"/>
              <a:ea typeface="Arial"/>
              <a:cs typeface="Arial"/>
              <a:sym typeface="Arial"/>
            </a:endParaRPr>
          </a:p>
        </p:txBody>
      </p:sp>
      <p:pic>
        <p:nvPicPr>
          <p:cNvPr id="66" name="Google Shape;66;p1"/>
          <p:cNvPicPr preferRelativeResize="0"/>
          <p:nvPr/>
        </p:nvPicPr>
        <p:blipFill rotWithShape="1">
          <a:blip r:embed="rId3">
            <a:alphaModFix/>
          </a:blip>
          <a:srcRect b="0" l="0" r="0" t="0"/>
          <a:stretch/>
        </p:blipFill>
        <p:spPr>
          <a:xfrm>
            <a:off x="1951087" y="135298"/>
            <a:ext cx="6054685" cy="106740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9"/>
          <p:cNvSpPr txBox="1"/>
          <p:nvPr/>
        </p:nvSpPr>
        <p:spPr>
          <a:xfrm>
            <a:off x="561152" y="954241"/>
            <a:ext cx="4970145" cy="3988435"/>
          </a:xfrm>
          <a:prstGeom prst="rect">
            <a:avLst/>
          </a:prstGeom>
          <a:noFill/>
          <a:ln>
            <a:noFill/>
          </a:ln>
        </p:spPr>
        <p:txBody>
          <a:bodyPr anchorCtr="0" anchor="t" bIns="0" lIns="0" spcFirstLastPara="1" rIns="0" wrap="square" tIns="12050">
            <a:spAutoFit/>
          </a:bodyPr>
          <a:lstStyle/>
          <a:p>
            <a:pPr indent="0" lvl="0" marL="24765" marR="0" rtl="0" algn="l">
              <a:lnSpc>
                <a:spcPct val="100000"/>
              </a:lnSpc>
              <a:spcBef>
                <a:spcPts val="0"/>
              </a:spcBef>
              <a:spcAft>
                <a:spcPts val="0"/>
              </a:spcAft>
              <a:buNone/>
            </a:pPr>
            <a:r>
              <a:rPr b="1" lang="en-US" sz="1600" u="sng">
                <a:solidFill>
                  <a:srgbClr val="2A5010"/>
                </a:solidFill>
                <a:latin typeface="Arial"/>
                <a:ea typeface="Arial"/>
                <a:cs typeface="Arial"/>
                <a:sym typeface="Arial"/>
              </a:rPr>
              <a:t>Quadro di sintesi delle proposte dei singoli comuni</a:t>
            </a:r>
            <a:endParaRPr sz="1600">
              <a:latin typeface="Arial"/>
              <a:ea typeface="Arial"/>
              <a:cs typeface="Arial"/>
              <a:sym typeface="Arial"/>
            </a:endParaRPr>
          </a:p>
          <a:p>
            <a:pPr indent="0" lvl="0" marL="0" marR="0" rtl="0" algn="l">
              <a:lnSpc>
                <a:spcPct val="100000"/>
              </a:lnSpc>
              <a:spcBef>
                <a:spcPts val="0"/>
              </a:spcBef>
              <a:spcAft>
                <a:spcPts val="0"/>
              </a:spcAft>
              <a:buNone/>
            </a:pPr>
            <a:r>
              <a:t/>
            </a:r>
            <a:endParaRPr sz="1800">
              <a:latin typeface="Arial"/>
              <a:ea typeface="Arial"/>
              <a:cs typeface="Arial"/>
              <a:sym typeface="Arial"/>
            </a:endParaRPr>
          </a:p>
          <a:p>
            <a:pPr indent="0" lvl="0" marL="0" marR="0" rtl="0" algn="l">
              <a:lnSpc>
                <a:spcPct val="100000"/>
              </a:lnSpc>
              <a:spcBef>
                <a:spcPts val="30"/>
              </a:spcBef>
              <a:spcAft>
                <a:spcPts val="0"/>
              </a:spcAft>
              <a:buNone/>
            </a:pPr>
            <a:r>
              <a:t/>
            </a:r>
            <a:endParaRPr sz="1650">
              <a:latin typeface="Arial"/>
              <a:ea typeface="Arial"/>
              <a:cs typeface="Arial"/>
              <a:sym typeface="Arial"/>
            </a:endParaRPr>
          </a:p>
          <a:p>
            <a:pPr indent="0" lvl="0" marL="24765" marR="0" rtl="0" algn="l">
              <a:lnSpc>
                <a:spcPct val="100000"/>
              </a:lnSpc>
              <a:spcBef>
                <a:spcPts val="0"/>
              </a:spcBef>
              <a:spcAft>
                <a:spcPts val="0"/>
              </a:spcAft>
              <a:buNone/>
            </a:pPr>
            <a:r>
              <a:rPr lang="en-US" sz="1600">
                <a:solidFill>
                  <a:srgbClr val="2A5010"/>
                </a:solidFill>
                <a:latin typeface="Arial"/>
                <a:ea typeface="Arial"/>
                <a:cs typeface="Arial"/>
                <a:sym typeface="Arial"/>
              </a:rPr>
              <a:t>Sono stati proposti </a:t>
            </a:r>
            <a:r>
              <a:rPr b="1" lang="en-US" sz="1600">
                <a:solidFill>
                  <a:srgbClr val="2A5010"/>
                </a:solidFill>
                <a:latin typeface="Arial"/>
                <a:ea typeface="Arial"/>
                <a:cs typeface="Arial"/>
                <a:sym typeface="Arial"/>
              </a:rPr>
              <a:t>50 interventi</a:t>
            </a:r>
            <a:r>
              <a:rPr lang="en-US" sz="1600">
                <a:solidFill>
                  <a:srgbClr val="2A5010"/>
                </a:solidFill>
                <a:latin typeface="Arial"/>
                <a:ea typeface="Arial"/>
                <a:cs typeface="Arial"/>
                <a:sym typeface="Arial"/>
              </a:rPr>
              <a:t>, così suddivisi:</a:t>
            </a:r>
            <a:endParaRPr sz="1600">
              <a:latin typeface="Arial"/>
              <a:ea typeface="Arial"/>
              <a:cs typeface="Arial"/>
              <a:sym typeface="Arial"/>
            </a:endParaRPr>
          </a:p>
          <a:p>
            <a:pPr indent="0" lvl="0" marL="0" marR="0" rtl="0" algn="l">
              <a:lnSpc>
                <a:spcPct val="100000"/>
              </a:lnSpc>
              <a:spcBef>
                <a:spcPts val="0"/>
              </a:spcBef>
              <a:spcAft>
                <a:spcPts val="0"/>
              </a:spcAft>
              <a:buNone/>
            </a:pPr>
            <a:r>
              <a:t/>
            </a:r>
            <a:endParaRPr sz="1800">
              <a:latin typeface="Arial"/>
              <a:ea typeface="Arial"/>
              <a:cs typeface="Arial"/>
              <a:sym typeface="Arial"/>
            </a:endParaRPr>
          </a:p>
          <a:p>
            <a:pPr indent="0" lvl="0" marL="0" marR="0" rtl="0" algn="l">
              <a:lnSpc>
                <a:spcPct val="100000"/>
              </a:lnSpc>
              <a:spcBef>
                <a:spcPts val="15"/>
              </a:spcBef>
              <a:spcAft>
                <a:spcPts val="0"/>
              </a:spcAft>
              <a:buNone/>
            </a:pPr>
            <a:r>
              <a:t/>
            </a:r>
            <a:endParaRPr sz="1600">
              <a:latin typeface="Arial"/>
              <a:ea typeface="Arial"/>
              <a:cs typeface="Arial"/>
              <a:sym typeface="Arial"/>
            </a:endParaRPr>
          </a:p>
          <a:p>
            <a:pPr indent="-354965" lvl="0" marL="367030" marR="0" rtl="0" algn="l">
              <a:lnSpc>
                <a:spcPct val="100000"/>
              </a:lnSpc>
              <a:spcBef>
                <a:spcPts val="0"/>
              </a:spcBef>
              <a:spcAft>
                <a:spcPts val="0"/>
              </a:spcAft>
              <a:buClr>
                <a:srgbClr val="90C225"/>
              </a:buClr>
              <a:buSzPts val="1250"/>
              <a:buFont typeface="Arimo"/>
              <a:buChar char="►"/>
            </a:pPr>
            <a:r>
              <a:rPr lang="en-US" sz="1600" u="sng">
                <a:solidFill>
                  <a:srgbClr val="2A5010"/>
                </a:solidFill>
                <a:latin typeface="Arial"/>
                <a:ea typeface="Arial"/>
                <a:cs typeface="Arial"/>
                <a:sym typeface="Arial"/>
              </a:rPr>
              <a:t>per classificazione</a:t>
            </a:r>
            <a:r>
              <a:rPr lang="en-US" sz="1600">
                <a:solidFill>
                  <a:srgbClr val="2A5010"/>
                </a:solidFill>
                <a:latin typeface="Arial"/>
                <a:ea typeface="Arial"/>
                <a:cs typeface="Arial"/>
                <a:sym typeface="Arial"/>
              </a:rPr>
              <a:t>:</a:t>
            </a:r>
            <a:endParaRPr sz="1600">
              <a:latin typeface="Arial"/>
              <a:ea typeface="Arial"/>
              <a:cs typeface="Arial"/>
              <a:sym typeface="Arial"/>
            </a:endParaRPr>
          </a:p>
          <a:p>
            <a:pPr indent="-391160" lvl="1" marL="728345" marR="0" rtl="0" algn="l">
              <a:lnSpc>
                <a:spcPct val="100000"/>
              </a:lnSpc>
              <a:spcBef>
                <a:spcPts val="1000"/>
              </a:spcBef>
              <a:spcAft>
                <a:spcPts val="0"/>
              </a:spcAft>
              <a:buClr>
                <a:srgbClr val="90C225"/>
              </a:buClr>
              <a:buSzPts val="1250"/>
              <a:buFont typeface="Trebuchet MS"/>
              <a:buAutoNum type="alphaUcPeriod"/>
            </a:pPr>
            <a:r>
              <a:rPr b="0" i="0" lang="en-US" sz="1600" u="none" cap="none" strike="noStrike">
                <a:solidFill>
                  <a:srgbClr val="2A5010"/>
                </a:solidFill>
                <a:latin typeface="Arial"/>
                <a:ea typeface="Arial"/>
                <a:cs typeface="Arial"/>
                <a:sym typeface="Arial"/>
              </a:rPr>
              <a:t>Interesse locale/comunale: </a:t>
            </a:r>
            <a:r>
              <a:rPr b="1" i="0" lang="en-US" sz="1600" u="none" cap="none" strike="noStrike">
                <a:solidFill>
                  <a:srgbClr val="2A5010"/>
                </a:solidFill>
                <a:latin typeface="Arial"/>
                <a:ea typeface="Arial"/>
                <a:cs typeface="Arial"/>
                <a:sym typeface="Arial"/>
              </a:rPr>
              <a:t>22</a:t>
            </a:r>
            <a:r>
              <a:rPr b="0" i="0" lang="en-US" sz="1600" u="none" cap="none" strike="noStrike">
                <a:solidFill>
                  <a:srgbClr val="2A5010"/>
                </a:solidFill>
                <a:latin typeface="Arial"/>
                <a:ea typeface="Arial"/>
                <a:cs typeface="Arial"/>
                <a:sym typeface="Arial"/>
              </a:rPr>
              <a:t>;</a:t>
            </a:r>
            <a:endParaRPr b="0" i="0" sz="1600" u="none" cap="none" strike="noStrike">
              <a:latin typeface="Arial"/>
              <a:ea typeface="Arial"/>
              <a:cs typeface="Arial"/>
              <a:sym typeface="Arial"/>
            </a:endParaRPr>
          </a:p>
          <a:p>
            <a:pPr indent="-382269" lvl="1" marL="728345" marR="0" rtl="0" algn="l">
              <a:lnSpc>
                <a:spcPct val="100000"/>
              </a:lnSpc>
              <a:spcBef>
                <a:spcPts val="1000"/>
              </a:spcBef>
              <a:spcAft>
                <a:spcPts val="0"/>
              </a:spcAft>
              <a:buClr>
                <a:srgbClr val="90C225"/>
              </a:buClr>
              <a:buSzPts val="1250"/>
              <a:buFont typeface="Trebuchet MS"/>
              <a:buAutoNum type="alphaUcPeriod"/>
            </a:pPr>
            <a:r>
              <a:rPr b="0" i="0" lang="en-US" sz="1600" u="none" cap="none" strike="noStrike">
                <a:solidFill>
                  <a:srgbClr val="2A5010"/>
                </a:solidFill>
                <a:latin typeface="Arial"/>
                <a:ea typeface="Arial"/>
                <a:cs typeface="Arial"/>
                <a:sym typeface="Arial"/>
              </a:rPr>
              <a:t>Interesse territoriale: </a:t>
            </a:r>
            <a:r>
              <a:rPr b="1" i="0" lang="en-US" sz="1600" u="none" cap="none" strike="noStrike">
                <a:solidFill>
                  <a:srgbClr val="2A5010"/>
                </a:solidFill>
                <a:latin typeface="Arial"/>
                <a:ea typeface="Arial"/>
                <a:cs typeface="Arial"/>
                <a:sym typeface="Arial"/>
              </a:rPr>
              <a:t>28</a:t>
            </a:r>
            <a:r>
              <a:rPr b="0" i="0" lang="en-US" sz="1600" u="none" cap="none" strike="noStrike">
                <a:solidFill>
                  <a:srgbClr val="2A5010"/>
                </a:solidFill>
                <a:latin typeface="Arial"/>
                <a:ea typeface="Arial"/>
                <a:cs typeface="Arial"/>
                <a:sym typeface="Arial"/>
              </a:rPr>
              <a:t>.</a:t>
            </a:r>
            <a:endParaRPr b="0" i="0" sz="1600" u="none" cap="none" strike="noStrike">
              <a:latin typeface="Arial"/>
              <a:ea typeface="Arial"/>
              <a:cs typeface="Arial"/>
              <a:sym typeface="Arial"/>
            </a:endParaRPr>
          </a:p>
          <a:p>
            <a:pPr indent="0" lvl="1" marL="0" marR="0" rtl="0" algn="l">
              <a:lnSpc>
                <a:spcPct val="100000"/>
              </a:lnSpc>
              <a:spcBef>
                <a:spcPts val="0"/>
              </a:spcBef>
              <a:spcAft>
                <a:spcPts val="0"/>
              </a:spcAft>
              <a:buClr>
                <a:srgbClr val="90C225"/>
              </a:buClr>
              <a:buSzPts val="1800"/>
              <a:buFont typeface="Trebuchet MS"/>
              <a:buNone/>
            </a:pPr>
            <a:r>
              <a:t/>
            </a:r>
            <a:endParaRPr b="0" i="0" sz="1800" u="none" cap="none" strike="noStrike">
              <a:latin typeface="Arial"/>
              <a:ea typeface="Arial"/>
              <a:cs typeface="Arial"/>
              <a:sym typeface="Arial"/>
            </a:endParaRPr>
          </a:p>
          <a:p>
            <a:pPr indent="0" lvl="1" marL="0" marR="0" rtl="0" algn="l">
              <a:lnSpc>
                <a:spcPct val="100000"/>
              </a:lnSpc>
              <a:spcBef>
                <a:spcPts val="15"/>
              </a:spcBef>
              <a:spcAft>
                <a:spcPts val="0"/>
              </a:spcAft>
              <a:buClr>
                <a:srgbClr val="90C225"/>
              </a:buClr>
              <a:buSzPts val="1600"/>
              <a:buFont typeface="Trebuchet MS"/>
              <a:buNone/>
            </a:pPr>
            <a:r>
              <a:t/>
            </a:r>
            <a:endParaRPr b="0" i="0" sz="1600" u="none" cap="none" strike="noStrike">
              <a:latin typeface="Arial"/>
              <a:ea typeface="Arial"/>
              <a:cs typeface="Arial"/>
              <a:sym typeface="Arial"/>
            </a:endParaRPr>
          </a:p>
          <a:p>
            <a:pPr indent="-354965" lvl="0" marL="367030" marR="0" rtl="0" algn="l">
              <a:lnSpc>
                <a:spcPct val="100000"/>
              </a:lnSpc>
              <a:spcBef>
                <a:spcPts val="0"/>
              </a:spcBef>
              <a:spcAft>
                <a:spcPts val="0"/>
              </a:spcAft>
              <a:buClr>
                <a:srgbClr val="90C225"/>
              </a:buClr>
              <a:buSzPts val="1250"/>
              <a:buFont typeface="Arimo"/>
              <a:buChar char="►"/>
            </a:pPr>
            <a:r>
              <a:rPr lang="en-US" sz="1600" u="sng">
                <a:solidFill>
                  <a:srgbClr val="2A5010"/>
                </a:solidFill>
                <a:latin typeface="Arial"/>
                <a:ea typeface="Arial"/>
                <a:cs typeface="Arial"/>
                <a:sym typeface="Arial"/>
              </a:rPr>
              <a:t>per tipologia</a:t>
            </a:r>
            <a:r>
              <a:rPr lang="en-US" sz="1600">
                <a:solidFill>
                  <a:srgbClr val="2A5010"/>
                </a:solidFill>
                <a:latin typeface="Arial"/>
                <a:ea typeface="Arial"/>
                <a:cs typeface="Arial"/>
                <a:sym typeface="Arial"/>
              </a:rPr>
              <a:t>:</a:t>
            </a:r>
            <a:endParaRPr sz="1600">
              <a:latin typeface="Arial"/>
              <a:ea typeface="Arial"/>
              <a:cs typeface="Arial"/>
              <a:sym typeface="Arial"/>
            </a:endParaRPr>
          </a:p>
          <a:p>
            <a:pPr indent="-382269" lvl="0" marL="728345" marR="0" rtl="0" algn="l">
              <a:lnSpc>
                <a:spcPct val="100000"/>
              </a:lnSpc>
              <a:spcBef>
                <a:spcPts val="1000"/>
              </a:spcBef>
              <a:spcAft>
                <a:spcPts val="0"/>
              </a:spcAft>
              <a:buClr>
                <a:srgbClr val="90C225"/>
              </a:buClr>
              <a:buSzPts val="1250"/>
              <a:buFont typeface="Trebuchet MS"/>
              <a:buAutoNum type="arabicPeriod"/>
            </a:pPr>
            <a:r>
              <a:rPr lang="en-US" sz="1600">
                <a:solidFill>
                  <a:srgbClr val="2A5010"/>
                </a:solidFill>
                <a:latin typeface="Arial"/>
                <a:ea typeface="Arial"/>
                <a:cs typeface="Arial"/>
                <a:sym typeface="Arial"/>
              </a:rPr>
              <a:t>Interventi su immobili esistenti: </a:t>
            </a:r>
            <a:r>
              <a:rPr b="1" lang="en-US" sz="1600">
                <a:solidFill>
                  <a:srgbClr val="2A5010"/>
                </a:solidFill>
                <a:latin typeface="Arial"/>
                <a:ea typeface="Arial"/>
                <a:cs typeface="Arial"/>
                <a:sym typeface="Arial"/>
              </a:rPr>
              <a:t>22</a:t>
            </a:r>
            <a:r>
              <a:rPr lang="en-US" sz="1600">
                <a:solidFill>
                  <a:srgbClr val="2A5010"/>
                </a:solidFill>
                <a:latin typeface="Arial"/>
                <a:ea typeface="Arial"/>
                <a:cs typeface="Arial"/>
                <a:sym typeface="Arial"/>
              </a:rPr>
              <a:t>;</a:t>
            </a:r>
            <a:endParaRPr sz="1600">
              <a:latin typeface="Arial"/>
              <a:ea typeface="Arial"/>
              <a:cs typeface="Arial"/>
              <a:sym typeface="Arial"/>
            </a:endParaRPr>
          </a:p>
          <a:p>
            <a:pPr indent="-382269" lvl="0" marL="728345" marR="0" rtl="0" algn="l">
              <a:lnSpc>
                <a:spcPct val="100000"/>
              </a:lnSpc>
              <a:spcBef>
                <a:spcPts val="1000"/>
              </a:spcBef>
              <a:spcAft>
                <a:spcPts val="0"/>
              </a:spcAft>
              <a:buClr>
                <a:srgbClr val="90C225"/>
              </a:buClr>
              <a:buSzPts val="1250"/>
              <a:buFont typeface="Trebuchet MS"/>
              <a:buAutoNum type="arabicPeriod"/>
            </a:pPr>
            <a:r>
              <a:rPr lang="en-US" sz="1600">
                <a:solidFill>
                  <a:srgbClr val="2A5010"/>
                </a:solidFill>
                <a:latin typeface="Arial"/>
                <a:ea typeface="Arial"/>
                <a:cs typeface="Arial"/>
                <a:sym typeface="Arial"/>
              </a:rPr>
              <a:t>Interventi ex novo: </a:t>
            </a:r>
            <a:r>
              <a:rPr b="1" lang="en-US" sz="1600">
                <a:solidFill>
                  <a:srgbClr val="2A5010"/>
                </a:solidFill>
                <a:latin typeface="Arial"/>
                <a:ea typeface="Arial"/>
                <a:cs typeface="Arial"/>
                <a:sym typeface="Arial"/>
              </a:rPr>
              <a:t>28</a:t>
            </a:r>
            <a:r>
              <a:rPr lang="en-US" sz="1600">
                <a:solidFill>
                  <a:srgbClr val="2A5010"/>
                </a:solidFill>
                <a:latin typeface="Arial"/>
                <a:ea typeface="Arial"/>
                <a:cs typeface="Arial"/>
                <a:sym typeface="Arial"/>
              </a:rPr>
              <a:t>.</a:t>
            </a:r>
            <a:endParaRPr sz="1600">
              <a:latin typeface="Arial"/>
              <a:ea typeface="Arial"/>
              <a:cs typeface="Arial"/>
              <a:sym typeface="Arial"/>
            </a:endParaRPr>
          </a:p>
        </p:txBody>
      </p:sp>
      <p:pic>
        <p:nvPicPr>
          <p:cNvPr id="216" name="Google Shape;216;p29"/>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217" name="Google Shape;217;p29"/>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218" name="Google Shape;218;p29"/>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0"/>
          <p:cNvSpPr txBox="1"/>
          <p:nvPr/>
        </p:nvSpPr>
        <p:spPr>
          <a:xfrm>
            <a:off x="573272" y="954241"/>
            <a:ext cx="4958080" cy="26924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600" u="sng">
                <a:solidFill>
                  <a:srgbClr val="2A5010"/>
                </a:solidFill>
                <a:latin typeface="Arial"/>
                <a:ea typeface="Arial"/>
                <a:cs typeface="Arial"/>
                <a:sym typeface="Arial"/>
              </a:rPr>
              <a:t>Quadro di sintesi delle proposte dei singoli comuni</a:t>
            </a:r>
            <a:endParaRPr sz="1600">
              <a:latin typeface="Arial"/>
              <a:ea typeface="Arial"/>
              <a:cs typeface="Arial"/>
              <a:sym typeface="Arial"/>
            </a:endParaRPr>
          </a:p>
        </p:txBody>
      </p:sp>
      <p:graphicFrame>
        <p:nvGraphicFramePr>
          <p:cNvPr id="224" name="Google Shape;224;p30"/>
          <p:cNvGraphicFramePr/>
          <p:nvPr/>
        </p:nvGraphicFramePr>
        <p:xfrm>
          <a:off x="1496678" y="1607133"/>
          <a:ext cx="3000000" cy="3000000"/>
        </p:xfrm>
        <a:graphic>
          <a:graphicData uri="http://schemas.openxmlformats.org/drawingml/2006/table">
            <a:tbl>
              <a:tblPr bandRow="1" firstRow="1">
                <a:noFill/>
                <a:tableStyleId>{F3DC59CC-8C09-453A-907C-840CA96C4DEA}</a:tableStyleId>
              </a:tblPr>
              <a:tblGrid>
                <a:gridCol w="4918075"/>
                <a:gridCol w="903600"/>
                <a:gridCol w="532775"/>
                <a:gridCol w="532775"/>
              </a:tblGrid>
              <a:tr h="267625">
                <a:tc gridSpan="4">
                  <a:txBody>
                    <a:bodyPr/>
                    <a:lstStyle/>
                    <a:p>
                      <a:pPr indent="0" lvl="0" marL="10160" marR="0" rtl="0" algn="ctr">
                        <a:lnSpc>
                          <a:spcPct val="100000"/>
                        </a:lnSpc>
                        <a:spcBef>
                          <a:spcPts val="0"/>
                        </a:spcBef>
                        <a:spcAft>
                          <a:spcPts val="0"/>
                        </a:spcAft>
                        <a:buNone/>
                      </a:pPr>
                      <a:r>
                        <a:rPr b="1" lang="en-US" sz="1000" u="none" cap="none" strike="noStrike">
                          <a:solidFill>
                            <a:srgbClr val="FFFFFF"/>
                          </a:solidFill>
                          <a:latin typeface="Arial Narrow"/>
                          <a:ea typeface="Arial Narrow"/>
                          <a:cs typeface="Arial Narrow"/>
                          <a:sym typeface="Arial Narrow"/>
                        </a:rPr>
                        <a:t>APRICENA</a:t>
                      </a:r>
                      <a:endParaRPr sz="1000" u="none" cap="none" strike="noStrike">
                        <a:latin typeface="Arial Narrow"/>
                        <a:ea typeface="Arial Narrow"/>
                        <a:cs typeface="Arial Narrow"/>
                        <a:sym typeface="Arial Narrow"/>
                      </a:endParaRPr>
                    </a:p>
                  </a:txBody>
                  <a:tcPr marT="59050" marB="0" marR="0" marL="0">
                    <a:solidFill>
                      <a:srgbClr val="539F20"/>
                    </a:solidFill>
                  </a:tcPr>
                </a:tc>
                <a:tc hMerge="1"/>
                <a:tc hMerge="1"/>
                <a:tc hMerge="1"/>
              </a:tr>
              <a:tr h="24860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Museo della lavorazione della Pietra da taglio di Apricena</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571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63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Riqualificazione dell'area urbana posta tra via Aldo Moro e corso Generale Torelli</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333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€ 120.000,00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rowSpan="2">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p>
                      <a:pPr indent="0" lvl="0" marL="12065" marR="0" rtl="0" algn="ctr">
                        <a:lnSpc>
                          <a:spcPct val="100000"/>
                        </a:lnSpc>
                        <a:spcBef>
                          <a:spcPts val="5"/>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44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rowSpan="2">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p>
                      <a:pPr indent="0" lvl="0" marL="635" marR="0" rtl="0" algn="ctr">
                        <a:lnSpc>
                          <a:spcPct val="100000"/>
                        </a:lnSpc>
                        <a:spcBef>
                          <a:spcPts val="5"/>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44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Recupero delle aree cortilive degli edifici annessi al Palazzo Baronale</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2065"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€ 2.450.000,00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vMerge="1"/>
                <a:tc vMerge="1"/>
              </a:tr>
            </a:tbl>
          </a:graphicData>
        </a:graphic>
      </p:graphicFrame>
      <p:graphicFrame>
        <p:nvGraphicFramePr>
          <p:cNvPr id="225" name="Google Shape;225;p30"/>
          <p:cNvGraphicFramePr/>
          <p:nvPr/>
        </p:nvGraphicFramePr>
        <p:xfrm>
          <a:off x="1496678" y="2936280"/>
          <a:ext cx="3000000" cy="3000000"/>
        </p:xfrm>
        <a:graphic>
          <a:graphicData uri="http://schemas.openxmlformats.org/drawingml/2006/table">
            <a:tbl>
              <a:tblPr bandRow="1" firstRow="1">
                <a:noFill/>
                <a:tableStyleId>{F3DC59CC-8C09-453A-907C-840CA96C4DEA}</a:tableStyleId>
              </a:tblPr>
              <a:tblGrid>
                <a:gridCol w="4918075"/>
                <a:gridCol w="903600"/>
                <a:gridCol w="532775"/>
                <a:gridCol w="532775"/>
              </a:tblGrid>
              <a:tr h="267625">
                <a:tc gridSpan="4">
                  <a:txBody>
                    <a:bodyPr/>
                    <a:lstStyle/>
                    <a:p>
                      <a:pPr indent="0" lvl="0" marL="6985" marR="0" rtl="0" algn="ctr">
                        <a:lnSpc>
                          <a:spcPct val="100000"/>
                        </a:lnSpc>
                        <a:spcBef>
                          <a:spcPts val="0"/>
                        </a:spcBef>
                        <a:spcAft>
                          <a:spcPts val="0"/>
                        </a:spcAft>
                        <a:buNone/>
                      </a:pPr>
                      <a:r>
                        <a:rPr b="1" lang="en-US" sz="1000" u="none" cap="none" strike="noStrike">
                          <a:solidFill>
                            <a:srgbClr val="FFFFFF"/>
                          </a:solidFill>
                          <a:latin typeface="Arial Narrow"/>
                          <a:ea typeface="Arial Narrow"/>
                          <a:cs typeface="Arial Narrow"/>
                          <a:sym typeface="Arial Narrow"/>
                        </a:rPr>
                        <a:t>CAGNANO VARANO (Progetto integrato di valorizzazione della Laguna di Varano)</a:t>
                      </a:r>
                      <a:endParaRPr sz="1000" u="none" cap="none" strike="noStrike">
                        <a:latin typeface="Arial Narrow"/>
                        <a:ea typeface="Arial Narrow"/>
                        <a:cs typeface="Arial Narrow"/>
                        <a:sym typeface="Arial Narrow"/>
                      </a:endParaRPr>
                    </a:p>
                  </a:txBody>
                  <a:tcPr marT="59050" marB="0" marR="0" marL="0">
                    <a:solidFill>
                      <a:srgbClr val="539F20"/>
                    </a:solidFill>
                  </a:tcPr>
                </a:tc>
                <a:tc hMerge="1"/>
                <a:tc hMerge="1"/>
                <a:tc hMerge="1"/>
              </a:tr>
              <a:tr h="24860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Recupero dell'immobile ex Chiesa Santa Barbara e rigenerazione dell'area circostante</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0" marR="12065"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€ 3.500.000,00</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Dragaggio del porto-canale di Foce Capojale</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2065"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€ 3.000.000,00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rowSpan="2">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p>
                      <a:pPr indent="0" lvl="0" marL="12065" marR="0" rtl="0" algn="ctr">
                        <a:lnSpc>
                          <a:spcPct val="100000"/>
                        </a:lnSpc>
                        <a:spcBef>
                          <a:spcPts val="5"/>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44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Porto turistico-commerciale di Foce Capojale</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20955"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€ 12.000.000,00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vMerge="1"/>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Mobilità lenta lagunare</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2065"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€ 2.250.000,00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rowSpan="2">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p>
                      <a:pPr indent="0" lvl="0" marL="12065" marR="0" rtl="0" algn="ctr">
                        <a:lnSpc>
                          <a:spcPct val="100000"/>
                        </a:lnSpc>
                        <a:spcBef>
                          <a:spcPts val="5"/>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44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Messa in sicurezza e ammodernamento delle sponde del porto-canale di Foce Capojale</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2065"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€ 4.000.000,00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vMerge="1"/>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Attivazione di un'elisuperficie a servizio dell'area lagunare</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333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€ 600.000,00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Rete fognaria a servizio delle località Barosella e San Nicola Imbuti</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2065"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€ 1.200.000,00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rowSpan="3">
                  <a:txBody>
                    <a:bodyPr/>
                    <a:lstStyle/>
                    <a:p>
                      <a:pPr indent="0" lvl="0" marL="0" marR="0" rtl="0" algn="l">
                        <a:lnSpc>
                          <a:spcPct val="100000"/>
                        </a:lnSpc>
                        <a:spcBef>
                          <a:spcPts val="0"/>
                        </a:spcBef>
                        <a:spcAft>
                          <a:spcPts val="0"/>
                        </a:spcAft>
                        <a:buNone/>
                      </a:pPr>
                      <a:r>
                        <a:t/>
                      </a:r>
                      <a:endParaRPr sz="1100" u="none" cap="none" strike="noStrike">
                        <a:latin typeface="Times New Roman"/>
                        <a:ea typeface="Times New Roman"/>
                        <a:cs typeface="Times New Roman"/>
                        <a:sym typeface="Times New Roman"/>
                      </a:endParaRPr>
                    </a:p>
                    <a:p>
                      <a:pPr indent="0" lvl="0" marL="0" marR="0" rtl="0" algn="l">
                        <a:lnSpc>
                          <a:spcPct val="100000"/>
                        </a:lnSpc>
                        <a:spcBef>
                          <a:spcPts val="5"/>
                        </a:spcBef>
                        <a:spcAft>
                          <a:spcPts val="0"/>
                        </a:spcAft>
                        <a:buNone/>
                      </a:pPr>
                      <a:r>
                        <a:t/>
                      </a:r>
                      <a:endParaRPr sz="1000" u="none" cap="none" strike="noStrike">
                        <a:latin typeface="Times New Roman"/>
                        <a:ea typeface="Times New Roman"/>
                        <a:cs typeface="Times New Roman"/>
                        <a:sym typeface="Times New Roman"/>
                      </a:endParaRPr>
                    </a:p>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Attivazione di un'idrosuperficie sul lago di Varano</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333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€ 300.000,00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vMerge="1"/>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Illuminazione pubblica nelle frazioni di San Nicola Imbuti - Barosella, Foce Capojale e Isola Varano</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2065"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€ 2.000.000,00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vMerge="1"/>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bl>
          </a:graphicData>
        </a:graphic>
      </p:graphicFrame>
      <p:pic>
        <p:nvPicPr>
          <p:cNvPr id="226" name="Google Shape;226;p30"/>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227" name="Google Shape;227;p30"/>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228" name="Google Shape;228;p30"/>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31"/>
          <p:cNvSpPr txBox="1"/>
          <p:nvPr/>
        </p:nvSpPr>
        <p:spPr>
          <a:xfrm>
            <a:off x="573272" y="954241"/>
            <a:ext cx="4958080" cy="26924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600" u="sng">
                <a:solidFill>
                  <a:srgbClr val="2A5010"/>
                </a:solidFill>
                <a:latin typeface="Arial"/>
                <a:ea typeface="Arial"/>
                <a:cs typeface="Arial"/>
                <a:sym typeface="Arial"/>
              </a:rPr>
              <a:t>Quadro di sintesi delle proposte dei singoli comuni</a:t>
            </a:r>
            <a:endParaRPr sz="1600">
              <a:latin typeface="Arial"/>
              <a:ea typeface="Arial"/>
              <a:cs typeface="Arial"/>
              <a:sym typeface="Arial"/>
            </a:endParaRPr>
          </a:p>
        </p:txBody>
      </p:sp>
      <p:graphicFrame>
        <p:nvGraphicFramePr>
          <p:cNvPr id="234" name="Google Shape;234;p31"/>
          <p:cNvGraphicFramePr/>
          <p:nvPr/>
        </p:nvGraphicFramePr>
        <p:xfrm>
          <a:off x="1496678" y="1605547"/>
          <a:ext cx="3000000" cy="3000000"/>
        </p:xfrm>
        <a:graphic>
          <a:graphicData uri="http://schemas.openxmlformats.org/drawingml/2006/table">
            <a:tbl>
              <a:tblPr bandRow="1" firstRow="1">
                <a:noFill/>
                <a:tableStyleId>{F3DC59CC-8C09-453A-907C-840CA96C4DEA}</a:tableStyleId>
              </a:tblPr>
              <a:tblGrid>
                <a:gridCol w="4918075"/>
                <a:gridCol w="903600"/>
                <a:gridCol w="532775"/>
                <a:gridCol w="532775"/>
              </a:tblGrid>
              <a:tr h="267625">
                <a:tc gridSpan="4">
                  <a:txBody>
                    <a:bodyPr/>
                    <a:lstStyle/>
                    <a:p>
                      <a:pPr indent="0" lvl="0" marL="0" marR="0" rtl="0" algn="ctr">
                        <a:lnSpc>
                          <a:spcPct val="100000"/>
                        </a:lnSpc>
                        <a:spcBef>
                          <a:spcPts val="0"/>
                        </a:spcBef>
                        <a:spcAft>
                          <a:spcPts val="0"/>
                        </a:spcAft>
                        <a:buNone/>
                      </a:pPr>
                      <a:r>
                        <a:rPr b="1" lang="en-US" sz="1000" u="none" cap="none" strike="noStrike">
                          <a:solidFill>
                            <a:srgbClr val="FFFFFF"/>
                          </a:solidFill>
                          <a:latin typeface="Arial Narrow"/>
                          <a:ea typeface="Arial Narrow"/>
                          <a:cs typeface="Arial Narrow"/>
                          <a:sym typeface="Arial Narrow"/>
                        </a:rPr>
                        <a:t>CARPINO (Progetto di struttura a supporto del Carpino Folk Festival)</a:t>
                      </a:r>
                      <a:endParaRPr sz="1000" u="none" cap="none" strike="noStrike">
                        <a:latin typeface="Arial Narrow"/>
                        <a:ea typeface="Arial Narrow"/>
                        <a:cs typeface="Arial Narrow"/>
                        <a:sym typeface="Arial Narrow"/>
                      </a:endParaRPr>
                    </a:p>
                  </a:txBody>
                  <a:tcPr marT="59050" marB="0" marR="0" marL="0">
                    <a:solidFill>
                      <a:srgbClr val="539F20"/>
                    </a:solidFill>
                  </a:tcPr>
                </a:tc>
                <a:tc hMerge="1"/>
                <a:tc hMerge="1"/>
                <a:tc hMerge="1"/>
              </a:tr>
              <a:tr h="24860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Struttura polivalente con spazi aggregativi e di servizio</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0" marR="12065"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€ 6.950.000,00</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rowSpan="4">
                  <a:txBody>
                    <a:bodyPr/>
                    <a:lstStyle/>
                    <a:p>
                      <a:pPr indent="0" lvl="0" marL="0" marR="0" rtl="0" algn="l">
                        <a:lnSpc>
                          <a:spcPct val="100000"/>
                        </a:lnSpc>
                        <a:spcBef>
                          <a:spcPts val="0"/>
                        </a:spcBef>
                        <a:spcAft>
                          <a:spcPts val="0"/>
                        </a:spcAft>
                        <a:buNone/>
                      </a:pPr>
                      <a:r>
                        <a:t/>
                      </a:r>
                      <a:endParaRPr sz="1100" u="none" cap="none" strike="noStrike">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sz="1100" u="none" cap="none" strike="noStrike">
                        <a:latin typeface="Times New Roman"/>
                        <a:ea typeface="Times New Roman"/>
                        <a:cs typeface="Times New Roman"/>
                        <a:sym typeface="Times New Roman"/>
                      </a:endParaRPr>
                    </a:p>
                    <a:p>
                      <a:pPr indent="0" lvl="0" marL="12065" marR="0" rtl="0" algn="ctr">
                        <a:lnSpc>
                          <a:spcPct val="100000"/>
                        </a:lnSpc>
                        <a:spcBef>
                          <a:spcPts val="844"/>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rowSpan="4">
                  <a:txBody>
                    <a:bodyPr/>
                    <a:lstStyle/>
                    <a:p>
                      <a:pPr indent="0" lvl="0" marL="0" marR="0" rtl="0" algn="l">
                        <a:lnSpc>
                          <a:spcPct val="100000"/>
                        </a:lnSpc>
                        <a:spcBef>
                          <a:spcPts val="0"/>
                        </a:spcBef>
                        <a:spcAft>
                          <a:spcPts val="0"/>
                        </a:spcAft>
                        <a:buNone/>
                      </a:pPr>
                      <a:r>
                        <a:t/>
                      </a:r>
                      <a:endParaRPr sz="1100" u="none" cap="none" strike="noStrike">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sz="1100" u="none" cap="none" strike="noStrike">
                        <a:latin typeface="Times New Roman"/>
                        <a:ea typeface="Times New Roman"/>
                        <a:cs typeface="Times New Roman"/>
                        <a:sym typeface="Times New Roman"/>
                      </a:endParaRPr>
                    </a:p>
                    <a:p>
                      <a:pPr indent="0" lvl="0" marL="635" marR="0" rtl="0" algn="ctr">
                        <a:lnSpc>
                          <a:spcPct val="100000"/>
                        </a:lnSpc>
                        <a:spcBef>
                          <a:spcPts val="844"/>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Parco con percorso benessere, percorsi ciclabili, aree gioco per bambini e ludoteca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2065"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€ 4.750.000,00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vMerge="1"/>
                <a:tc vMerge="1"/>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Miglioramento della viabilità e realizzazione di due aree a parcheggio</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2065"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€ 4.260.000,00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vMerge="1"/>
                <a:tc vMerge="1"/>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Area attrezzata destinata al camping</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2065"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€ 1.350.000,00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vMerge="1"/>
                <a:tc vMerge="1"/>
              </a:tr>
            </a:tbl>
          </a:graphicData>
        </a:graphic>
      </p:graphicFrame>
      <p:graphicFrame>
        <p:nvGraphicFramePr>
          <p:cNvPr id="235" name="Google Shape;235;p31"/>
          <p:cNvGraphicFramePr/>
          <p:nvPr/>
        </p:nvGraphicFramePr>
        <p:xfrm>
          <a:off x="1496678" y="3211103"/>
          <a:ext cx="3000000" cy="3000000"/>
        </p:xfrm>
        <a:graphic>
          <a:graphicData uri="http://schemas.openxmlformats.org/drawingml/2006/table">
            <a:tbl>
              <a:tblPr bandRow="1" firstRow="1">
                <a:noFill/>
                <a:tableStyleId>{F3DC59CC-8C09-453A-907C-840CA96C4DEA}</a:tableStyleId>
              </a:tblPr>
              <a:tblGrid>
                <a:gridCol w="4918075"/>
                <a:gridCol w="903600"/>
                <a:gridCol w="532775"/>
                <a:gridCol w="532775"/>
              </a:tblGrid>
              <a:tr h="267625">
                <a:tc gridSpan="4">
                  <a:txBody>
                    <a:bodyPr/>
                    <a:lstStyle/>
                    <a:p>
                      <a:pPr indent="0" lvl="0" marL="0" marR="0" rtl="0" algn="ctr">
                        <a:lnSpc>
                          <a:spcPct val="100000"/>
                        </a:lnSpc>
                        <a:spcBef>
                          <a:spcPts val="0"/>
                        </a:spcBef>
                        <a:spcAft>
                          <a:spcPts val="0"/>
                        </a:spcAft>
                        <a:buNone/>
                      </a:pPr>
                      <a:r>
                        <a:rPr b="1" lang="en-US" sz="1000" u="none" cap="none" strike="noStrike">
                          <a:solidFill>
                            <a:srgbClr val="FFFFFF"/>
                          </a:solidFill>
                          <a:latin typeface="Arial Narrow"/>
                          <a:ea typeface="Arial Narrow"/>
                          <a:cs typeface="Arial Narrow"/>
                          <a:sym typeface="Arial Narrow"/>
                        </a:rPr>
                        <a:t>ISCHITELLA (Villaggio dei pescatori)</a:t>
                      </a:r>
                      <a:endParaRPr sz="1000" u="none" cap="none" strike="noStrike">
                        <a:latin typeface="Arial Narrow"/>
                        <a:ea typeface="Arial Narrow"/>
                        <a:cs typeface="Arial Narrow"/>
                        <a:sym typeface="Arial Narrow"/>
                      </a:endParaRPr>
                    </a:p>
                  </a:txBody>
                  <a:tcPr marT="59050" marB="0" marR="0" marL="0">
                    <a:solidFill>
                      <a:srgbClr val="539F20"/>
                    </a:solidFill>
                  </a:tcPr>
                </a:tc>
                <a:tc hMerge="1"/>
                <a:tc hMerge="1"/>
                <a:tc hMerge="1"/>
              </a:tr>
              <a:tr h="374175">
                <a:tc>
                  <a:txBody>
                    <a:bodyPr/>
                    <a:lstStyle/>
                    <a:p>
                      <a:pPr indent="0" lvl="0" marL="8890" marR="5080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Sistema integrato della mobilità a livello turistico-infrastrutturale del Lago di Varano con la realizzazione di  un pontile e di un modulo sostenibile</a:t>
                      </a:r>
                      <a:endParaRPr sz="1000" u="none" cap="none" strike="noStrike">
                        <a:latin typeface="Arial Narrow"/>
                        <a:ea typeface="Arial Narrow"/>
                        <a:cs typeface="Arial Narrow"/>
                        <a:sym typeface="Arial Narrow"/>
                      </a:endParaRPr>
                    </a:p>
                  </a:txBody>
                  <a:tcPr marT="330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0" marR="42354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a:t>
                      </a:r>
                      <a:endParaRPr sz="1000" u="none" cap="none" strike="noStrike">
                        <a:latin typeface="Arial Narrow"/>
                        <a:ea typeface="Arial Narrow"/>
                        <a:cs typeface="Arial Narrow"/>
                        <a:sym typeface="Arial Narrow"/>
                      </a:endParaRPr>
                    </a:p>
                  </a:txBody>
                  <a:tcPr marT="1092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rowSpan="2">
                  <a:txBody>
                    <a:bodyPr/>
                    <a:lstStyle/>
                    <a:p>
                      <a:pPr indent="0" lvl="0" marL="0" marR="0" rtl="0" algn="l">
                        <a:lnSpc>
                          <a:spcPct val="100000"/>
                        </a:lnSpc>
                        <a:spcBef>
                          <a:spcPts val="0"/>
                        </a:spcBef>
                        <a:spcAft>
                          <a:spcPts val="0"/>
                        </a:spcAft>
                        <a:buNone/>
                      </a:pPr>
                      <a:r>
                        <a:t/>
                      </a:r>
                      <a:endParaRPr sz="1600" u="none" cap="none" strike="noStrike">
                        <a:latin typeface="Times New Roman"/>
                        <a:ea typeface="Times New Roman"/>
                        <a:cs typeface="Times New Roman"/>
                        <a:sym typeface="Times New Roman"/>
                      </a:endParaRPr>
                    </a:p>
                    <a:p>
                      <a:pPr indent="0" lvl="0" marL="12065" marR="0" rtl="0" algn="ctr">
                        <a:lnSpc>
                          <a:spcPct val="100000"/>
                        </a:lnSpc>
                        <a:spcBef>
                          <a:spcPts val="5"/>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25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rowSpan="2">
                  <a:txBody>
                    <a:bodyPr/>
                    <a:lstStyle/>
                    <a:p>
                      <a:pPr indent="0" lvl="0" marL="0" marR="0" rtl="0" algn="l">
                        <a:lnSpc>
                          <a:spcPct val="100000"/>
                        </a:lnSpc>
                        <a:spcBef>
                          <a:spcPts val="0"/>
                        </a:spcBef>
                        <a:spcAft>
                          <a:spcPts val="0"/>
                        </a:spcAft>
                        <a:buNone/>
                      </a:pPr>
                      <a:r>
                        <a:t/>
                      </a:r>
                      <a:endParaRPr sz="1600" u="none" cap="none" strike="noStrike">
                        <a:latin typeface="Times New Roman"/>
                        <a:ea typeface="Times New Roman"/>
                        <a:cs typeface="Times New Roman"/>
                        <a:sym typeface="Times New Roman"/>
                      </a:endParaRPr>
                    </a:p>
                    <a:p>
                      <a:pPr indent="0" lvl="0" marL="635" marR="0" rtl="0" algn="ctr">
                        <a:lnSpc>
                          <a:spcPct val="100000"/>
                        </a:lnSpc>
                        <a:spcBef>
                          <a:spcPts val="5"/>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25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Battello turistico entrobordo elettrosolare</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2354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vMerge="1"/>
                <a:tc vMerge="1"/>
              </a:tr>
            </a:tbl>
          </a:graphicData>
        </a:graphic>
      </p:graphicFrame>
      <p:pic>
        <p:nvPicPr>
          <p:cNvPr id="236" name="Google Shape;236;p31"/>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237" name="Google Shape;237;p31"/>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238" name="Google Shape;238;p31"/>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32"/>
          <p:cNvSpPr txBox="1"/>
          <p:nvPr/>
        </p:nvSpPr>
        <p:spPr>
          <a:xfrm>
            <a:off x="573272" y="954241"/>
            <a:ext cx="4958080" cy="26924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600" u="sng">
                <a:solidFill>
                  <a:srgbClr val="2A5010"/>
                </a:solidFill>
                <a:latin typeface="Arial"/>
                <a:ea typeface="Arial"/>
                <a:cs typeface="Arial"/>
                <a:sym typeface="Arial"/>
              </a:rPr>
              <a:t>Quadro di sintesi delle proposte dei singoli comuni</a:t>
            </a:r>
            <a:endParaRPr sz="1600">
              <a:latin typeface="Arial"/>
              <a:ea typeface="Arial"/>
              <a:cs typeface="Arial"/>
              <a:sym typeface="Arial"/>
            </a:endParaRPr>
          </a:p>
        </p:txBody>
      </p:sp>
      <p:graphicFrame>
        <p:nvGraphicFramePr>
          <p:cNvPr id="244" name="Google Shape;244;p32"/>
          <p:cNvGraphicFramePr/>
          <p:nvPr/>
        </p:nvGraphicFramePr>
        <p:xfrm>
          <a:off x="1496678" y="1603962"/>
          <a:ext cx="3000000" cy="3000000"/>
        </p:xfrm>
        <a:graphic>
          <a:graphicData uri="http://schemas.openxmlformats.org/drawingml/2006/table">
            <a:tbl>
              <a:tblPr bandRow="1" firstRow="1">
                <a:noFill/>
                <a:tableStyleId>{F3DC59CC-8C09-453A-907C-840CA96C4DEA}</a:tableStyleId>
              </a:tblPr>
              <a:tblGrid>
                <a:gridCol w="4918075"/>
                <a:gridCol w="903600"/>
                <a:gridCol w="532775"/>
                <a:gridCol w="532775"/>
              </a:tblGrid>
              <a:tr h="267625">
                <a:tc gridSpan="4">
                  <a:txBody>
                    <a:bodyPr/>
                    <a:lstStyle/>
                    <a:p>
                      <a:pPr indent="0" lvl="0" marL="0" marR="8255" rtl="0" algn="ctr">
                        <a:lnSpc>
                          <a:spcPct val="100000"/>
                        </a:lnSpc>
                        <a:spcBef>
                          <a:spcPts val="0"/>
                        </a:spcBef>
                        <a:spcAft>
                          <a:spcPts val="0"/>
                        </a:spcAft>
                        <a:buNone/>
                      </a:pPr>
                      <a:r>
                        <a:rPr b="1" lang="en-US" sz="1000" u="none" cap="none" strike="noStrike">
                          <a:solidFill>
                            <a:srgbClr val="FFFFFF"/>
                          </a:solidFill>
                          <a:latin typeface="Arial Narrow"/>
                          <a:ea typeface="Arial Narrow"/>
                          <a:cs typeface="Arial Narrow"/>
                          <a:sym typeface="Arial Narrow"/>
                        </a:rPr>
                        <a:t>LESINA (Progetto integrato di valorizzazione della Laguna di Lesina)</a:t>
                      </a:r>
                      <a:endParaRPr sz="1000" u="none" cap="none" strike="noStrike">
                        <a:latin typeface="Arial Narrow"/>
                        <a:ea typeface="Arial Narrow"/>
                        <a:cs typeface="Arial Narrow"/>
                        <a:sym typeface="Arial Narrow"/>
                      </a:endParaRPr>
                    </a:p>
                  </a:txBody>
                  <a:tcPr marT="59050" marB="0" marR="0" marL="0">
                    <a:solidFill>
                      <a:srgbClr val="539F20"/>
                    </a:solidFill>
                  </a:tcPr>
                </a:tc>
                <a:tc hMerge="1"/>
                <a:tc hMerge="1"/>
                <a:tc hMerge="1"/>
              </a:tr>
              <a:tr h="24860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Realizzazione di un secondo accesso a Lesina Marina</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0" marR="1333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€ 600.000,00</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Realizzazione di un polo sportivo sul lungolago est</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333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€ 650.000,00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Realizzazione di un collegamento fra il centro storico ed il lungolago</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333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€ 300.000,00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Mobilità lenta lagunare</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2065"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€ 6.000.000,00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Percorso didattico nel Bosco Isola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333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€ 250.000,00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Completamento fogna bianca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333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€ 500.000,00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Recupero dell'ex mercato ittico con la realizzazione di un polo storico-culturale</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333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€ 350.000,00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bl>
          </a:graphicData>
        </a:graphic>
      </p:graphicFrame>
      <p:graphicFrame>
        <p:nvGraphicFramePr>
          <p:cNvPr id="245" name="Google Shape;245;p32"/>
          <p:cNvGraphicFramePr/>
          <p:nvPr/>
        </p:nvGraphicFramePr>
        <p:xfrm>
          <a:off x="1496678" y="3925611"/>
          <a:ext cx="3000000" cy="3000000"/>
        </p:xfrm>
        <a:graphic>
          <a:graphicData uri="http://schemas.openxmlformats.org/drawingml/2006/table">
            <a:tbl>
              <a:tblPr bandRow="1" firstRow="1">
                <a:noFill/>
                <a:tableStyleId>{F3DC59CC-8C09-453A-907C-840CA96C4DEA}</a:tableStyleId>
              </a:tblPr>
              <a:tblGrid>
                <a:gridCol w="4918075"/>
                <a:gridCol w="903600"/>
                <a:gridCol w="532775"/>
                <a:gridCol w="532775"/>
              </a:tblGrid>
              <a:tr h="267625">
                <a:tc gridSpan="4">
                  <a:txBody>
                    <a:bodyPr/>
                    <a:lstStyle/>
                    <a:p>
                      <a:pPr indent="0" lvl="0" marL="1270" marR="0" rtl="0" algn="ctr">
                        <a:lnSpc>
                          <a:spcPct val="100000"/>
                        </a:lnSpc>
                        <a:spcBef>
                          <a:spcPts val="0"/>
                        </a:spcBef>
                        <a:spcAft>
                          <a:spcPts val="0"/>
                        </a:spcAft>
                        <a:buNone/>
                      </a:pPr>
                      <a:r>
                        <a:rPr b="1" lang="en-US" sz="1000" u="none" cap="none" strike="noStrike">
                          <a:solidFill>
                            <a:srgbClr val="FFFFFF"/>
                          </a:solidFill>
                          <a:latin typeface="Arial Narrow"/>
                          <a:ea typeface="Arial Narrow"/>
                          <a:cs typeface="Arial Narrow"/>
                          <a:sym typeface="Arial Narrow"/>
                        </a:rPr>
                        <a:t>POGGIO IMPERIALE</a:t>
                      </a:r>
                      <a:endParaRPr sz="1000" u="none" cap="none" strike="noStrike">
                        <a:latin typeface="Arial Narrow"/>
                        <a:ea typeface="Arial Narrow"/>
                        <a:cs typeface="Arial Narrow"/>
                        <a:sym typeface="Arial Narrow"/>
                      </a:endParaRPr>
                    </a:p>
                  </a:txBody>
                  <a:tcPr marT="59050" marB="0" marR="0" marL="0">
                    <a:solidFill>
                      <a:srgbClr val="539F20"/>
                    </a:solidFill>
                  </a:tcPr>
                </a:tc>
                <a:tc hMerge="1"/>
                <a:tc hMerge="1"/>
                <a:tc hMerge="1"/>
              </a:tr>
              <a:tr h="24860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Interventi di recupero, ripristino e gestione invaso fonte naturale del Caldoli</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285115"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€ 700.000,00</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rowSpan="3">
                  <a:txBody>
                    <a:bodyPr/>
                    <a:lstStyle/>
                    <a:p>
                      <a:pPr indent="0" lvl="0" marL="0" marR="0" rtl="0" algn="l">
                        <a:lnSpc>
                          <a:spcPct val="100000"/>
                        </a:lnSpc>
                        <a:spcBef>
                          <a:spcPts val="0"/>
                        </a:spcBef>
                        <a:spcAft>
                          <a:spcPts val="0"/>
                        </a:spcAft>
                        <a:buNone/>
                      </a:pPr>
                      <a:r>
                        <a:t/>
                      </a:r>
                      <a:endParaRPr sz="1550" u="none" cap="none" strike="noStrike">
                        <a:latin typeface="Times New Roman"/>
                        <a:ea typeface="Times New Roman"/>
                        <a:cs typeface="Times New Roman"/>
                        <a:sym typeface="Times New Roman"/>
                      </a:endParaRPr>
                    </a:p>
                    <a:p>
                      <a:pPr indent="0" lvl="0" marL="12065" marR="0" rtl="0" algn="ctr">
                        <a:lnSpc>
                          <a:spcPct val="100000"/>
                        </a:lnSpc>
                        <a:spcBef>
                          <a:spcPts val="5"/>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50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rowSpan="2">
                  <a:txBody>
                    <a:bodyPr/>
                    <a:lstStyle/>
                    <a:p>
                      <a:pPr indent="0" lvl="0" marL="63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755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r>
              <a:tr h="58025">
                <a:tc rowSpan="2">
                  <a:txBody>
                    <a:bodyPr/>
                    <a:lstStyle/>
                    <a:p>
                      <a:pPr indent="0" lvl="0" marL="8890" marR="41148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Realizzazione di un'area ricettiva per il culto religioso e miglioramento infrastrutturale dell’area del  Santuario di San Nazario</a:t>
                      </a:r>
                      <a:endParaRPr sz="1000" u="none" cap="none" strike="noStrike">
                        <a:latin typeface="Arial Narrow"/>
                        <a:ea typeface="Arial Narrow"/>
                        <a:cs typeface="Arial Narrow"/>
                        <a:sym typeface="Arial Narrow"/>
                      </a:endParaRPr>
                    </a:p>
                  </a:txBody>
                  <a:tcPr marT="343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rowSpan="2">
                  <a:txBody>
                    <a:bodyPr/>
                    <a:lstStyle/>
                    <a:p>
                      <a:pPr indent="0" lvl="0" marL="285115"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€ 300.000,00</a:t>
                      </a:r>
                      <a:endParaRPr sz="1000" u="none" cap="none" strike="noStrike">
                        <a:latin typeface="Arial Narrow"/>
                        <a:ea typeface="Arial Narrow"/>
                        <a:cs typeface="Arial Narrow"/>
                        <a:sym typeface="Arial Narrow"/>
                      </a:endParaRPr>
                    </a:p>
                  </a:txBody>
                  <a:tcPr marT="1105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vMerge="1"/>
                <a:tc vMerge="1"/>
              </a:tr>
              <a:tr h="312975">
                <a:tc vMerge="1"/>
                <a:tc vMerge="1"/>
                <a:tc vMerge="1"/>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819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390025">
                <a:tc>
                  <a:txBody>
                    <a:bodyPr/>
                    <a:lstStyle/>
                    <a:p>
                      <a:pPr indent="0" lvl="0" marL="8890" marR="177165" rtl="0" algn="l">
                        <a:lnSpc>
                          <a:spcPct val="100000"/>
                        </a:lnSpc>
                        <a:spcBef>
                          <a:spcPts val="0"/>
                        </a:spcBef>
                        <a:spcAft>
                          <a:spcPts val="0"/>
                        </a:spcAft>
                        <a:buNone/>
                      </a:pPr>
                      <a:r>
                        <a:rPr lang="en-US" sz="1000" u="none" cap="none" strike="noStrike">
                          <a:latin typeface="Arial Narrow"/>
                          <a:ea typeface="Arial Narrow"/>
                          <a:cs typeface="Arial Narrow"/>
                          <a:sym typeface="Arial Narrow"/>
                        </a:rPr>
                        <a:t>Valorizzazione e potenziamento dell’attrattività Damiera più grande d’Europa con realizzazione Palio di  Dama Vivente</a:t>
                      </a:r>
                      <a:endParaRPr sz="1000" u="none" cap="none" strike="noStrike">
                        <a:latin typeface="Arial Narrow"/>
                        <a:ea typeface="Arial Narrow"/>
                        <a:cs typeface="Arial Narrow"/>
                        <a:sym typeface="Arial Narrow"/>
                      </a:endParaRPr>
                    </a:p>
                  </a:txBody>
                  <a:tcPr marT="438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571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t>
                      </a:r>
                      <a:endParaRPr sz="1000" u="none" cap="none" strike="noStrike">
                        <a:latin typeface="Arial Narrow"/>
                        <a:ea typeface="Arial Narrow"/>
                        <a:cs typeface="Arial Narrow"/>
                        <a:sym typeface="Arial Narrow"/>
                      </a:endParaRPr>
                    </a:p>
                  </a:txBody>
                  <a:tcPr marT="1200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1200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1200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bl>
          </a:graphicData>
        </a:graphic>
      </p:graphicFrame>
      <p:pic>
        <p:nvPicPr>
          <p:cNvPr id="246" name="Google Shape;246;p32"/>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247" name="Google Shape;247;p32"/>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248" name="Google Shape;248;p32"/>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3"/>
          <p:cNvSpPr txBox="1"/>
          <p:nvPr/>
        </p:nvSpPr>
        <p:spPr>
          <a:xfrm>
            <a:off x="573272" y="954241"/>
            <a:ext cx="4958080" cy="26924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600" u="sng">
                <a:solidFill>
                  <a:srgbClr val="2A5010"/>
                </a:solidFill>
                <a:latin typeface="Arial"/>
                <a:ea typeface="Arial"/>
                <a:cs typeface="Arial"/>
                <a:sym typeface="Arial"/>
              </a:rPr>
              <a:t>Quadro di sintesi delle proposte dei singoli comuni</a:t>
            </a:r>
            <a:endParaRPr sz="1600">
              <a:latin typeface="Arial"/>
              <a:ea typeface="Arial"/>
              <a:cs typeface="Arial"/>
              <a:sym typeface="Arial"/>
            </a:endParaRPr>
          </a:p>
        </p:txBody>
      </p:sp>
      <p:graphicFrame>
        <p:nvGraphicFramePr>
          <p:cNvPr id="254" name="Google Shape;254;p33"/>
          <p:cNvGraphicFramePr/>
          <p:nvPr/>
        </p:nvGraphicFramePr>
        <p:xfrm>
          <a:off x="1496678" y="1607665"/>
          <a:ext cx="3000000" cy="3000000"/>
        </p:xfrm>
        <a:graphic>
          <a:graphicData uri="http://schemas.openxmlformats.org/drawingml/2006/table">
            <a:tbl>
              <a:tblPr bandRow="1" firstRow="1">
                <a:noFill/>
                <a:tableStyleId>{F3DC59CC-8C09-453A-907C-840CA96C4DEA}</a:tableStyleId>
              </a:tblPr>
              <a:tblGrid>
                <a:gridCol w="4918075"/>
                <a:gridCol w="903600"/>
                <a:gridCol w="532775"/>
                <a:gridCol w="532775"/>
              </a:tblGrid>
              <a:tr h="267625">
                <a:tc gridSpan="4">
                  <a:txBody>
                    <a:bodyPr/>
                    <a:lstStyle/>
                    <a:p>
                      <a:pPr indent="0" lvl="0" marL="0" marR="0" rtl="0" algn="ctr">
                        <a:lnSpc>
                          <a:spcPct val="100000"/>
                        </a:lnSpc>
                        <a:spcBef>
                          <a:spcPts val="0"/>
                        </a:spcBef>
                        <a:spcAft>
                          <a:spcPts val="0"/>
                        </a:spcAft>
                        <a:buNone/>
                      </a:pPr>
                      <a:r>
                        <a:rPr b="1" lang="en-US" sz="1000" u="none" cap="none" strike="noStrike">
                          <a:solidFill>
                            <a:srgbClr val="FFFFFF"/>
                          </a:solidFill>
                          <a:latin typeface="Arial Narrow"/>
                          <a:ea typeface="Arial Narrow"/>
                          <a:cs typeface="Arial Narrow"/>
                          <a:sym typeface="Arial Narrow"/>
                        </a:rPr>
                        <a:t>SAN NICANDRO GARGANICO</a:t>
                      </a:r>
                      <a:endParaRPr sz="1000" u="none" cap="none" strike="noStrike">
                        <a:latin typeface="Arial Narrow"/>
                        <a:ea typeface="Arial Narrow"/>
                        <a:cs typeface="Arial Narrow"/>
                        <a:sym typeface="Arial Narrow"/>
                      </a:endParaRPr>
                    </a:p>
                  </a:txBody>
                  <a:tcPr marT="59050" marB="0" marR="0" marL="0">
                    <a:solidFill>
                      <a:srgbClr val="539F20"/>
                    </a:solidFill>
                  </a:tcPr>
                </a:tc>
                <a:tc hMerge="1"/>
                <a:tc hMerge="1"/>
                <a:tc hMerge="1"/>
              </a:tr>
              <a:tr h="24860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Rigenerazione del centro storico finalizzato alla creazione di un albergo diffuso</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0" marR="1333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€ 300.000,00</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Collegamento costiero tra Torre Mileto ed il Lago di Varano</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333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€ 300.000,00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Realizzazione di una rete di greenways</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2065"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€ 2.000.000,00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Valorizzazione dei prodotti tipici e del carnevale</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571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Attrezzature e sentiero pedonale all'interno della Dolina Pozzatina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571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Ristrutturazione e messa in sicurezza del castello baronale aragonese</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571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Museo archeologico</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571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Lungomare e attrezzature turistiche in località Torre Mileto</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571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Fogna bianca e nera in località Torre Mileto</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571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Valorizzazione di Cala Rossa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571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Trabucco in località Torre Mileto</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571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Area naturalistica Parco San Giuseppe</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571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Valorizzazione dei siti archeologici di Monte Delio e Torre Mileto</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571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Ristrutturazione e messa in sicurezza del Cineteatro Italia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571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bl>
          </a:graphicData>
        </a:graphic>
      </p:graphicFrame>
      <p:pic>
        <p:nvPicPr>
          <p:cNvPr id="255" name="Google Shape;255;p33"/>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256" name="Google Shape;256;p33"/>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257" name="Google Shape;257;p33"/>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4"/>
          <p:cNvSpPr txBox="1"/>
          <p:nvPr/>
        </p:nvSpPr>
        <p:spPr>
          <a:xfrm>
            <a:off x="573272" y="954241"/>
            <a:ext cx="4958080" cy="26924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600" u="sng">
                <a:solidFill>
                  <a:srgbClr val="2A5010"/>
                </a:solidFill>
                <a:latin typeface="Arial"/>
                <a:ea typeface="Arial"/>
                <a:cs typeface="Arial"/>
                <a:sym typeface="Arial"/>
              </a:rPr>
              <a:t>Quadro di sintesi delle proposte dei singoli comuni</a:t>
            </a:r>
            <a:endParaRPr sz="1600">
              <a:latin typeface="Arial"/>
              <a:ea typeface="Arial"/>
              <a:cs typeface="Arial"/>
              <a:sym typeface="Arial"/>
            </a:endParaRPr>
          </a:p>
        </p:txBody>
      </p:sp>
      <p:graphicFrame>
        <p:nvGraphicFramePr>
          <p:cNvPr id="263" name="Google Shape;263;p34"/>
          <p:cNvGraphicFramePr/>
          <p:nvPr/>
        </p:nvGraphicFramePr>
        <p:xfrm>
          <a:off x="1496678" y="1612942"/>
          <a:ext cx="3000000" cy="3000000"/>
        </p:xfrm>
        <a:graphic>
          <a:graphicData uri="http://schemas.openxmlformats.org/drawingml/2006/table">
            <a:tbl>
              <a:tblPr bandRow="1" firstRow="1">
                <a:noFill/>
                <a:tableStyleId>{F3DC59CC-8C09-453A-907C-840CA96C4DEA}</a:tableStyleId>
              </a:tblPr>
              <a:tblGrid>
                <a:gridCol w="4918075"/>
                <a:gridCol w="903600"/>
                <a:gridCol w="532775"/>
                <a:gridCol w="532775"/>
              </a:tblGrid>
              <a:tr h="267625">
                <a:tc gridSpan="4">
                  <a:txBody>
                    <a:bodyPr/>
                    <a:lstStyle/>
                    <a:p>
                      <a:pPr indent="0" lvl="0" marL="0" marR="0" rtl="0" algn="ctr">
                        <a:lnSpc>
                          <a:spcPct val="100000"/>
                        </a:lnSpc>
                        <a:spcBef>
                          <a:spcPts val="0"/>
                        </a:spcBef>
                        <a:spcAft>
                          <a:spcPts val="0"/>
                        </a:spcAft>
                        <a:buNone/>
                      </a:pPr>
                      <a:r>
                        <a:rPr b="1" lang="en-US" sz="1000" u="none" cap="none" strike="noStrike">
                          <a:solidFill>
                            <a:srgbClr val="FFFFFF"/>
                          </a:solidFill>
                          <a:latin typeface="Arial Narrow"/>
                          <a:ea typeface="Arial Narrow"/>
                          <a:cs typeface="Arial Narrow"/>
                          <a:sym typeface="Arial Narrow"/>
                        </a:rPr>
                        <a:t>VICO DEL GARGANO (Progetto integrato di valorizzazione del territorio comunale)</a:t>
                      </a:r>
                      <a:endParaRPr sz="1000" u="none" cap="none" strike="noStrike">
                        <a:latin typeface="Arial Narrow"/>
                        <a:ea typeface="Arial Narrow"/>
                        <a:cs typeface="Arial Narrow"/>
                        <a:sym typeface="Arial Narrow"/>
                      </a:endParaRPr>
                    </a:p>
                  </a:txBody>
                  <a:tcPr marT="59050" marB="0" marR="0" marL="0">
                    <a:solidFill>
                      <a:srgbClr val="539F20"/>
                    </a:solidFill>
                  </a:tcPr>
                </a:tc>
                <a:tc hMerge="1"/>
                <a:tc hMerge="1"/>
                <a:tc hMerge="1"/>
              </a:tr>
              <a:tr h="24860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Bonifica e valorizzazione integrata dellocalità costiera Macchia di mare</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0" marR="12065"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€ 1.300.000,00</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4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Realizzazione di un pontile in legno sul lungomare di San Menaio</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333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€ 370.000,00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Recupero e valorizzazione della Torre dei Preposti in località San Menaio</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333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€ 590.000,00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Progetto per la realizzazione di un percorso ciclo-pedonale in località San Menaio</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333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€ 800.000,00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2</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371000">
                <a:tc>
                  <a:txBody>
                    <a:bodyPr/>
                    <a:lstStyle/>
                    <a:p>
                      <a:pPr indent="0" lvl="0" marL="8890" marR="29464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Interventi di recupero funzionale di immobili comunali da destinare ad attività educative e culturali ed  all'accoglienza</a:t>
                      </a:r>
                      <a:endParaRPr sz="1000" u="none" cap="none" strike="noStrike">
                        <a:latin typeface="Arial Narrow"/>
                        <a:ea typeface="Arial Narrow"/>
                        <a:cs typeface="Arial Narrow"/>
                        <a:sym typeface="Arial Narrow"/>
                      </a:endParaRPr>
                    </a:p>
                  </a:txBody>
                  <a:tcPr marT="343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rowSpan="2">
                  <a:txBody>
                    <a:bodyPr/>
                    <a:lstStyle/>
                    <a:p>
                      <a:pPr indent="0" lvl="0" marL="0" marR="0" rtl="0" algn="l">
                        <a:lnSpc>
                          <a:spcPct val="100000"/>
                        </a:lnSpc>
                        <a:spcBef>
                          <a:spcPts val="0"/>
                        </a:spcBef>
                        <a:spcAft>
                          <a:spcPts val="0"/>
                        </a:spcAft>
                        <a:buNone/>
                      </a:pPr>
                      <a:r>
                        <a:t/>
                      </a:r>
                      <a:endParaRPr sz="1600" u="none" cap="none" strike="noStrike">
                        <a:latin typeface="Times New Roman"/>
                        <a:ea typeface="Times New Roman"/>
                        <a:cs typeface="Times New Roman"/>
                        <a:sym typeface="Times New Roman"/>
                      </a:endParaRPr>
                    </a:p>
                    <a:p>
                      <a:pPr indent="0" lvl="0" marL="1993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€ 2.000.000,00</a:t>
                      </a:r>
                      <a:endParaRPr sz="1000" u="none" cap="none" strike="noStrike">
                        <a:latin typeface="Arial Narrow"/>
                        <a:ea typeface="Arial Narrow"/>
                        <a:cs typeface="Arial Narrow"/>
                        <a:sym typeface="Arial Narrow"/>
                      </a:endParaRPr>
                    </a:p>
                  </a:txBody>
                  <a:tcPr marT="44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rowSpan="2">
                  <a:txBody>
                    <a:bodyPr/>
                    <a:lstStyle/>
                    <a:p>
                      <a:pPr indent="0" lvl="0" marL="0" marR="0" rtl="0" algn="l">
                        <a:lnSpc>
                          <a:spcPct val="100000"/>
                        </a:lnSpc>
                        <a:spcBef>
                          <a:spcPts val="0"/>
                        </a:spcBef>
                        <a:spcAft>
                          <a:spcPts val="0"/>
                        </a:spcAft>
                        <a:buNone/>
                      </a:pPr>
                      <a:r>
                        <a:t/>
                      </a:r>
                      <a:endParaRPr sz="1600" u="none" cap="none" strike="noStrike">
                        <a:latin typeface="Times New Roman"/>
                        <a:ea typeface="Times New Roman"/>
                        <a:cs typeface="Times New Roman"/>
                        <a:sym typeface="Times New Roman"/>
                      </a:endParaRPr>
                    </a:p>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44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rowSpan="2">
                  <a:txBody>
                    <a:bodyPr/>
                    <a:lstStyle/>
                    <a:p>
                      <a:pPr indent="0" lvl="0" marL="0" marR="0" rtl="0" algn="l">
                        <a:lnSpc>
                          <a:spcPct val="100000"/>
                        </a:lnSpc>
                        <a:spcBef>
                          <a:spcPts val="0"/>
                        </a:spcBef>
                        <a:spcAft>
                          <a:spcPts val="0"/>
                        </a:spcAft>
                        <a:buNone/>
                      </a:pPr>
                      <a:r>
                        <a:t/>
                      </a:r>
                      <a:endParaRPr sz="1600" u="none" cap="none" strike="noStrike">
                        <a:latin typeface="Times New Roman"/>
                        <a:ea typeface="Times New Roman"/>
                        <a:cs typeface="Times New Roman"/>
                        <a:sym typeface="Times New Roman"/>
                      </a:endParaRPr>
                    </a:p>
                    <a:p>
                      <a:pPr indent="0" lvl="0" marL="63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44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Riqualificazione di aree degradate del centro storico</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vMerge="1"/>
                <a:tc vMerge="1"/>
                <a:tc vMerge="1"/>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Restauro e valorizzazione dell'ex Ospedaletto annesso alla Chiesa di Santa Maria Pura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333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€ 350.000,00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A</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254950">
                <a:tc>
                  <a:txBody>
                    <a:bodyPr/>
                    <a:lstStyle/>
                    <a:p>
                      <a:pPr indent="0" lvl="0" marL="88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Recupero e valorizzazione del sito archeologico di Monte Tabor</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3334" rtl="0" algn="r">
                        <a:lnSpc>
                          <a:spcPct val="100000"/>
                        </a:lnSpc>
                        <a:spcBef>
                          <a:spcPts val="0"/>
                        </a:spcBef>
                        <a:spcAft>
                          <a:spcPts val="0"/>
                        </a:spcAft>
                        <a:buNone/>
                      </a:pPr>
                      <a:r>
                        <a:rPr lang="en-US" sz="1000" u="none" cap="none" strike="noStrike">
                          <a:latin typeface="Arial Narrow"/>
                          <a:ea typeface="Arial Narrow"/>
                          <a:cs typeface="Arial Narrow"/>
                          <a:sym typeface="Arial Narrow"/>
                        </a:rPr>
                        <a:t>€ 280.000,00</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12065" marR="0" rtl="0" algn="ctr">
                        <a:lnSpc>
                          <a:spcPct val="100000"/>
                        </a:lnSpc>
                        <a:spcBef>
                          <a:spcPts val="0"/>
                        </a:spcBef>
                        <a:spcAft>
                          <a:spcPts val="0"/>
                        </a:spcAft>
                        <a:buNone/>
                      </a:pPr>
                      <a:r>
                        <a:rPr lang="en-US" sz="1000" u="none" cap="none" strike="noStrike">
                          <a:latin typeface="Arial Narrow"/>
                          <a:ea typeface="Arial Narrow"/>
                          <a:cs typeface="Arial Narrow"/>
                          <a:sym typeface="Arial Narrow"/>
                        </a:rPr>
                        <a:t>B</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237490" marR="0" rtl="0" algn="l">
                        <a:lnSpc>
                          <a:spcPct val="100000"/>
                        </a:lnSpc>
                        <a:spcBef>
                          <a:spcPts val="0"/>
                        </a:spcBef>
                        <a:spcAft>
                          <a:spcPts val="0"/>
                        </a:spcAft>
                        <a:buNone/>
                      </a:pPr>
                      <a:r>
                        <a:rPr lang="en-US" sz="1000" u="none" cap="none" strike="noStrike">
                          <a:latin typeface="Arial Narrow"/>
                          <a:ea typeface="Arial Narrow"/>
                          <a:cs typeface="Arial Narrow"/>
                          <a:sym typeface="Arial Narrow"/>
                        </a:rPr>
                        <a:t>1</a:t>
                      </a:r>
                      <a:endParaRPr sz="1000" u="none" cap="none" strike="noStrike">
                        <a:latin typeface="Arial Narrow"/>
                        <a:ea typeface="Arial Narrow"/>
                        <a:cs typeface="Arial Narrow"/>
                        <a:sym typeface="Arial Narrow"/>
                      </a:endParaRPr>
                    </a:p>
                  </a:txBody>
                  <a:tcPr marT="5270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bl>
          </a:graphicData>
        </a:graphic>
      </p:graphicFrame>
      <p:pic>
        <p:nvPicPr>
          <p:cNvPr id="264" name="Google Shape;264;p34"/>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265" name="Google Shape;265;p34"/>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266" name="Google Shape;266;p34"/>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35"/>
          <p:cNvSpPr txBox="1"/>
          <p:nvPr/>
        </p:nvSpPr>
        <p:spPr>
          <a:xfrm>
            <a:off x="573272" y="954241"/>
            <a:ext cx="4958080" cy="26924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600" u="sng">
                <a:solidFill>
                  <a:srgbClr val="2A5010"/>
                </a:solidFill>
                <a:latin typeface="Arial"/>
                <a:ea typeface="Arial"/>
                <a:cs typeface="Arial"/>
                <a:sym typeface="Arial"/>
              </a:rPr>
              <a:t>Quadro di sintesi delle proposte dei singoli comuni</a:t>
            </a:r>
            <a:endParaRPr sz="1600">
              <a:latin typeface="Arial"/>
              <a:ea typeface="Arial"/>
              <a:cs typeface="Arial"/>
              <a:sym typeface="Arial"/>
            </a:endParaRPr>
          </a:p>
        </p:txBody>
      </p:sp>
      <p:sp>
        <p:nvSpPr>
          <p:cNvPr id="272" name="Google Shape;272;p35"/>
          <p:cNvSpPr/>
          <p:nvPr/>
        </p:nvSpPr>
        <p:spPr>
          <a:xfrm>
            <a:off x="380504" y="4005059"/>
            <a:ext cx="3644900" cy="1962150"/>
          </a:xfrm>
          <a:custGeom>
            <a:rect b="b" l="l" r="r" t="t"/>
            <a:pathLst>
              <a:path extrusionOk="0" h="1962150" w="3644900">
                <a:moveTo>
                  <a:pt x="3644747" y="0"/>
                </a:moveTo>
                <a:lnTo>
                  <a:pt x="0" y="0"/>
                </a:lnTo>
                <a:lnTo>
                  <a:pt x="0" y="181394"/>
                </a:lnTo>
                <a:lnTo>
                  <a:pt x="0" y="362788"/>
                </a:lnTo>
                <a:lnTo>
                  <a:pt x="0" y="1961984"/>
                </a:lnTo>
                <a:lnTo>
                  <a:pt x="3644747" y="1961984"/>
                </a:lnTo>
                <a:lnTo>
                  <a:pt x="3644747" y="181394"/>
                </a:lnTo>
                <a:lnTo>
                  <a:pt x="3644747"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graphicFrame>
        <p:nvGraphicFramePr>
          <p:cNvPr id="273" name="Google Shape;273;p35"/>
          <p:cNvGraphicFramePr/>
          <p:nvPr/>
        </p:nvGraphicFramePr>
        <p:xfrm>
          <a:off x="374169" y="1311162"/>
          <a:ext cx="3000000" cy="3000000"/>
        </p:xfrm>
        <a:graphic>
          <a:graphicData uri="http://schemas.openxmlformats.org/drawingml/2006/table">
            <a:tbl>
              <a:tblPr bandRow="1" firstRow="1">
                <a:noFill/>
                <a:tableStyleId>{F3DC59CC-8C09-453A-907C-840CA96C4DEA}</a:tableStyleId>
              </a:tblPr>
              <a:tblGrid>
                <a:gridCol w="3644900"/>
                <a:gridCol w="669925"/>
              </a:tblGrid>
              <a:tr h="194075">
                <a:tc gridSpan="2">
                  <a:txBody>
                    <a:bodyPr/>
                    <a:lstStyle/>
                    <a:p>
                      <a:pPr indent="0" lvl="0" marL="0" marR="0" rtl="0" algn="ctr">
                        <a:lnSpc>
                          <a:spcPct val="100000"/>
                        </a:lnSpc>
                        <a:spcBef>
                          <a:spcPts val="0"/>
                        </a:spcBef>
                        <a:spcAft>
                          <a:spcPts val="0"/>
                        </a:spcAft>
                        <a:buNone/>
                      </a:pPr>
                      <a:r>
                        <a:rPr b="1" lang="en-US" sz="700" u="none" cap="none" strike="noStrike">
                          <a:solidFill>
                            <a:srgbClr val="FFFFFF"/>
                          </a:solidFill>
                          <a:latin typeface="Arial Narrow"/>
                          <a:ea typeface="Arial Narrow"/>
                          <a:cs typeface="Arial Narrow"/>
                          <a:sym typeface="Arial Narrow"/>
                        </a:rPr>
                        <a:t>INTERVENTI DI INTERESSE LOCALE</a:t>
                      </a:r>
                      <a:endParaRPr sz="700" u="none" cap="none" strike="noStrike">
                        <a:latin typeface="Arial Narrow"/>
                        <a:ea typeface="Arial Narrow"/>
                        <a:cs typeface="Arial Narrow"/>
                        <a:sym typeface="Arial Narrow"/>
                      </a:endParaRPr>
                    </a:p>
                  </a:txBody>
                  <a:tcPr marT="15875" marB="0" marR="0" marL="0">
                    <a:solidFill>
                      <a:srgbClr val="539F20"/>
                    </a:solidFill>
                  </a:tcPr>
                </a:tc>
                <a:tc hMerge="1"/>
              </a:tr>
              <a:tr h="17505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Riqualificazione dell'area urbana posta tra via Aldo Moro e corso Generale Torelli</a:t>
                      </a:r>
                      <a:endParaRPr sz="700" u="none" cap="none" strike="noStrike">
                        <a:latin typeface="Arial Narrow"/>
                        <a:ea typeface="Arial Narrow"/>
                        <a:cs typeface="Arial Narrow"/>
                        <a:sym typeface="Arial Narrow"/>
                      </a:endParaRPr>
                    </a:p>
                  </a:txBody>
                  <a:tcPr marT="31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€ 120.000,00</a:t>
                      </a:r>
                      <a:endParaRPr sz="700" u="none" cap="none" strike="noStrike">
                        <a:latin typeface="Arial Narrow"/>
                        <a:ea typeface="Arial Narrow"/>
                        <a:cs typeface="Arial Narrow"/>
                        <a:sym typeface="Arial Narrow"/>
                      </a:endParaRPr>
                    </a:p>
                  </a:txBody>
                  <a:tcPr marT="31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Recupero delle aree cortilive degli edifici annessi al Palazzo Baronale</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889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€ 2.450.000,00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Recupero dell'immobile ex Chiesa Santa Barbara e rigenerazione dell'area circostante</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889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€ 3.500.000,00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Realizzazione di un polo sportivo sul lungolago est</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€ 650.000,00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Realizzazione di un collegamento fra il centro storico ed il lungolago</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€ 300.000,00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Completamento fogna bianca</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€ 500.000,00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32945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Valorizzazione e potenziamento dell’attrattività Damiera più grande d’Europa con realizzazione Palio di Dama</a:t>
                      </a:r>
                      <a:endParaRPr sz="700" u="none" cap="none" strike="noStrike">
                        <a:latin typeface="Arial Narrow"/>
                        <a:ea typeface="Arial Narrow"/>
                        <a:cs typeface="Arial Narrow"/>
                        <a:sym typeface="Arial Narrow"/>
                      </a:endParaRPr>
                    </a:p>
                    <a:p>
                      <a:pPr indent="0" lvl="0" marL="5715" marR="0" rtl="0" algn="l">
                        <a:lnSpc>
                          <a:spcPct val="100000"/>
                        </a:lnSpc>
                        <a:spcBef>
                          <a:spcPts val="434"/>
                        </a:spcBef>
                        <a:spcAft>
                          <a:spcPts val="0"/>
                        </a:spcAft>
                        <a:buNone/>
                      </a:pPr>
                      <a:r>
                        <a:rPr lang="en-US" sz="700" u="none" cap="none" strike="noStrike">
                          <a:latin typeface="Arial Narrow"/>
                          <a:ea typeface="Arial Narrow"/>
                          <a:cs typeface="Arial Narrow"/>
                          <a:sym typeface="Arial Narrow"/>
                        </a:rPr>
                        <a:t>Vivente</a:t>
                      </a:r>
                      <a:endParaRPr sz="700" u="none" cap="none" strike="noStrike">
                        <a:latin typeface="Arial Narrow"/>
                        <a:ea typeface="Arial Narrow"/>
                        <a:cs typeface="Arial Narrow"/>
                        <a:sym typeface="Arial Narrow"/>
                      </a:endParaRPr>
                    </a:p>
                  </a:txBody>
                  <a:tcPr marT="25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831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Rigenerazione del centro storico finalizzato alla creazione di un albergo diffuso</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€ 300.000,00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Collegamento costiero tra Torre Mileto ed il Lago di Varano</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€ 300.000,00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Valorizzazione dei prodotti tipici e del carnevale</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Ristrutturazione e messa in sicurezza del castello baronale aragonese</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Museo archeologico</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Lungomare e attrezzature turistiche in località Torre Mileto</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Fogna bianca e nera in località Torre Mileto</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Trabucco in località Torre Mileto</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Ristrutturazione e messa in sicurezza del Cineteatro Italia</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Bonifica e valorizzazione integrata della località costiera Macchia di mare</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889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€ 1.300.000,00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Realizzazione di un pontile in legno sul lungomare di San Menaio</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€ 370.000,00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Progetto per la realizzazione di un percorso ciclo-pedonale in località San Menaio</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€ 800.000,00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32945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Interventi di recupero funzionale di immobili comunali da destinare ad attività educative e culturali ed</a:t>
                      </a:r>
                      <a:endParaRPr sz="700" u="none" cap="none" strike="noStrike">
                        <a:latin typeface="Arial Narrow"/>
                        <a:ea typeface="Arial Narrow"/>
                        <a:cs typeface="Arial Narrow"/>
                        <a:sym typeface="Arial Narrow"/>
                      </a:endParaRPr>
                    </a:p>
                    <a:p>
                      <a:pPr indent="0" lvl="0" marL="5715" marR="0" rtl="0" algn="l">
                        <a:lnSpc>
                          <a:spcPct val="100000"/>
                        </a:lnSpc>
                        <a:spcBef>
                          <a:spcPts val="434"/>
                        </a:spcBef>
                        <a:spcAft>
                          <a:spcPts val="0"/>
                        </a:spcAft>
                        <a:buNone/>
                      </a:pPr>
                      <a:r>
                        <a:rPr lang="en-US" sz="700" u="none" cap="none" strike="noStrike">
                          <a:latin typeface="Arial Narrow"/>
                          <a:ea typeface="Arial Narrow"/>
                          <a:cs typeface="Arial Narrow"/>
                          <a:sym typeface="Arial Narrow"/>
                        </a:rPr>
                        <a:t>all'accoglienza</a:t>
                      </a:r>
                      <a:endParaRPr sz="700" u="none" cap="none" strike="noStrike">
                        <a:latin typeface="Arial Narrow"/>
                        <a:ea typeface="Arial Narrow"/>
                        <a:cs typeface="Arial Narrow"/>
                        <a:sym typeface="Arial Narrow"/>
                      </a:endParaRPr>
                    </a:p>
                  </a:txBody>
                  <a:tcPr marT="25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rowSpan="2">
                  <a:txBody>
                    <a:bodyPr/>
                    <a:lstStyle/>
                    <a:p>
                      <a:pPr indent="0" lvl="0" marL="0" marR="0" rtl="0" algn="l">
                        <a:lnSpc>
                          <a:spcPct val="100000"/>
                        </a:lnSpc>
                        <a:spcBef>
                          <a:spcPts val="0"/>
                        </a:spcBef>
                        <a:spcAft>
                          <a:spcPts val="0"/>
                        </a:spcAft>
                        <a:buNone/>
                      </a:pPr>
                      <a:r>
                        <a:t/>
                      </a:r>
                      <a:endParaRPr sz="1150" u="none" cap="none" strike="noStrike">
                        <a:latin typeface="Times New Roman"/>
                        <a:ea typeface="Times New Roman"/>
                        <a:cs typeface="Times New Roman"/>
                        <a:sym typeface="Times New Roman"/>
                      </a:endParaRPr>
                    </a:p>
                    <a:p>
                      <a:pPr indent="0" lvl="0" marL="17716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€ 2.000.000,00</a:t>
                      </a:r>
                      <a:endParaRPr sz="700" u="none" cap="none" strike="noStrike">
                        <a:latin typeface="Arial Narrow"/>
                        <a:ea typeface="Arial Narrow"/>
                        <a:cs typeface="Arial Narrow"/>
                        <a:sym typeface="Arial Narrow"/>
                      </a:endParaRPr>
                    </a:p>
                  </a:txBody>
                  <a:tcPr marT="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Riqualificazione di aree degradate del centro storico</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vMerge="1"/>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Restauro e valorizzazione dell'ex Ospedaletto annesso alla Chiesa di Santa Maria Pura</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€ 350.000,00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0" marR="6985" rtl="0" algn="r">
                        <a:lnSpc>
                          <a:spcPct val="100000"/>
                        </a:lnSpc>
                        <a:spcBef>
                          <a:spcPts val="0"/>
                        </a:spcBef>
                        <a:spcAft>
                          <a:spcPts val="0"/>
                        </a:spcAft>
                        <a:buNone/>
                      </a:pPr>
                      <a:r>
                        <a:rPr b="1" lang="en-US" sz="700" u="none" cap="none" strike="noStrike">
                          <a:solidFill>
                            <a:srgbClr val="2A5010"/>
                          </a:solidFill>
                          <a:latin typeface="Arial Narrow"/>
                          <a:ea typeface="Arial Narrow"/>
                          <a:cs typeface="Arial Narrow"/>
                          <a:sym typeface="Arial Narrow"/>
                        </a:rPr>
                        <a:t>TOTALE</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5875" rtl="0" algn="r">
                        <a:lnSpc>
                          <a:spcPct val="100000"/>
                        </a:lnSpc>
                        <a:spcBef>
                          <a:spcPts val="0"/>
                        </a:spcBef>
                        <a:spcAft>
                          <a:spcPts val="0"/>
                        </a:spcAft>
                        <a:buNone/>
                      </a:pPr>
                      <a:r>
                        <a:rPr b="1" lang="en-US" sz="700" u="none" cap="none" strike="noStrike">
                          <a:solidFill>
                            <a:srgbClr val="2A5010"/>
                          </a:solidFill>
                          <a:latin typeface="Arial Narrow"/>
                          <a:ea typeface="Arial Narrow"/>
                          <a:cs typeface="Arial Narrow"/>
                          <a:sym typeface="Arial Narrow"/>
                        </a:rPr>
                        <a:t>€ 12.940.000,00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bl>
          </a:graphicData>
        </a:graphic>
      </p:graphicFrame>
      <p:sp>
        <p:nvSpPr>
          <p:cNvPr id="274" name="Google Shape;274;p35"/>
          <p:cNvSpPr/>
          <p:nvPr/>
        </p:nvSpPr>
        <p:spPr>
          <a:xfrm>
            <a:off x="5193868" y="1482737"/>
            <a:ext cx="4314825" cy="5147310"/>
          </a:xfrm>
          <a:custGeom>
            <a:rect b="b" l="l" r="r" t="t"/>
            <a:pathLst>
              <a:path extrusionOk="0" h="5147309" w="4314825">
                <a:moveTo>
                  <a:pt x="4314456" y="0"/>
                </a:moveTo>
                <a:lnTo>
                  <a:pt x="3644747" y="0"/>
                </a:lnTo>
                <a:lnTo>
                  <a:pt x="0" y="0"/>
                </a:lnTo>
                <a:lnTo>
                  <a:pt x="0" y="166293"/>
                </a:lnTo>
                <a:lnTo>
                  <a:pt x="0" y="5147195"/>
                </a:lnTo>
                <a:lnTo>
                  <a:pt x="3644747" y="5147195"/>
                </a:lnTo>
                <a:lnTo>
                  <a:pt x="4314456" y="5147195"/>
                </a:lnTo>
                <a:lnTo>
                  <a:pt x="4314456" y="4979454"/>
                </a:lnTo>
                <a:lnTo>
                  <a:pt x="4314456" y="4813173"/>
                </a:lnTo>
                <a:lnTo>
                  <a:pt x="4314456" y="166293"/>
                </a:lnTo>
                <a:lnTo>
                  <a:pt x="4314456"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pic>
        <p:nvPicPr>
          <p:cNvPr id="275" name="Google Shape;275;p35"/>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graphicFrame>
        <p:nvGraphicFramePr>
          <p:cNvPr id="276" name="Google Shape;276;p35"/>
          <p:cNvGraphicFramePr/>
          <p:nvPr/>
        </p:nvGraphicFramePr>
        <p:xfrm>
          <a:off x="5187529" y="1310105"/>
          <a:ext cx="3000000" cy="3000000"/>
        </p:xfrm>
        <a:graphic>
          <a:graphicData uri="http://schemas.openxmlformats.org/drawingml/2006/table">
            <a:tbl>
              <a:tblPr bandRow="1" firstRow="1">
                <a:noFill/>
                <a:tableStyleId>{F3DC59CC-8C09-453A-907C-840CA96C4DEA}</a:tableStyleId>
              </a:tblPr>
              <a:tblGrid>
                <a:gridCol w="3644900"/>
                <a:gridCol w="669925"/>
              </a:tblGrid>
              <a:tr h="178975">
                <a:tc gridSpan="2">
                  <a:txBody>
                    <a:bodyPr/>
                    <a:lstStyle/>
                    <a:p>
                      <a:pPr indent="0" lvl="0" marL="4445" marR="0" rtl="0" algn="ctr">
                        <a:lnSpc>
                          <a:spcPct val="100000"/>
                        </a:lnSpc>
                        <a:spcBef>
                          <a:spcPts val="0"/>
                        </a:spcBef>
                        <a:spcAft>
                          <a:spcPts val="0"/>
                        </a:spcAft>
                        <a:buNone/>
                      </a:pPr>
                      <a:r>
                        <a:rPr b="1" lang="en-US" sz="700" u="none" cap="none" strike="noStrike">
                          <a:solidFill>
                            <a:srgbClr val="FFFFFF"/>
                          </a:solidFill>
                          <a:latin typeface="Arial Narrow"/>
                          <a:ea typeface="Arial Narrow"/>
                          <a:cs typeface="Arial Narrow"/>
                          <a:sym typeface="Arial Narrow"/>
                        </a:rPr>
                        <a:t>INTERVENTI DI INTERESSE TERRITORIALE</a:t>
                      </a:r>
                      <a:endParaRPr sz="700" u="none" cap="none" strike="noStrike">
                        <a:latin typeface="Arial Narrow"/>
                        <a:ea typeface="Arial Narrow"/>
                        <a:cs typeface="Arial Narrow"/>
                        <a:sym typeface="Arial Narrow"/>
                      </a:endParaRPr>
                    </a:p>
                  </a:txBody>
                  <a:tcPr marT="7625" marB="0" marR="0" marL="0">
                    <a:solidFill>
                      <a:srgbClr val="539F20"/>
                    </a:solidFill>
                  </a:tcPr>
                </a:tc>
                <a:tc hMerge="1"/>
              </a:tr>
              <a:tr h="159950">
                <a:tc>
                  <a:txBody>
                    <a:bodyPr/>
                    <a:lstStyle/>
                    <a:p>
                      <a:pPr indent="0" lvl="0" marL="4445" marR="0" rtl="0" algn="l">
                        <a:lnSpc>
                          <a:spcPct val="114285"/>
                        </a:lnSpc>
                        <a:spcBef>
                          <a:spcPts val="0"/>
                        </a:spcBef>
                        <a:spcAft>
                          <a:spcPts val="0"/>
                        </a:spcAft>
                        <a:buNone/>
                      </a:pPr>
                      <a:r>
                        <a:rPr lang="en-US" sz="700" u="none" cap="none" strike="noStrike">
                          <a:latin typeface="Arial Narrow"/>
                          <a:ea typeface="Arial Narrow"/>
                          <a:cs typeface="Arial Narrow"/>
                          <a:sym typeface="Arial Narrow"/>
                        </a:rPr>
                        <a:t>Museo della lavorazione della Pietra da taglio di Apricena</a:t>
                      </a:r>
                      <a:endParaRPr sz="700" u="none" cap="none" strike="noStrike">
                        <a:latin typeface="Arial Narrow"/>
                        <a:ea typeface="Arial Narrow"/>
                        <a:cs typeface="Arial Narrow"/>
                        <a:sym typeface="Arial Narrow"/>
                      </a:endParaRPr>
                    </a:p>
                  </a:txBody>
                  <a:tcPr marT="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0" marR="635" rtl="0" algn="ctr">
                        <a:lnSpc>
                          <a:spcPct val="114285"/>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Dragaggio del porto-canale di Foce Capojale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€ 3.000.000,00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Porto turistico-commerciale di Foce Capojale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71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€ 12.000.000,00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Mobilità lenta lagunare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€ 2.250.000,00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Messa in sicurezza e ammodernamento delle sponde del porto-canale di Foce Capojale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€ 4.000.000,00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Attivazione di un'elisuperficie a servizio dell'area lagunare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€ 600.000,00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Rete fognaria a servizio delle località Barosella e San Nicola Imbuti</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€ 1.200.000,00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Attivazione di un'idrosuperficie sul lago di Varano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Illuminazione pubblica nelle frazioni di San Nicola Imbuti - Barosella, Foce Capojale e Isola Varano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€ 2.000.000,00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Struttura polivalente con spazi aggregativi e di servizio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€ 6.950.000,00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Parco con percorso benessere, percorsi ciclabili, aree gioco per bambini e ludoteca</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€ 4.750.000,00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Miglioramento della viabilità e realizzazione di due aree a parcheggio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€ 4.260.000,00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Area attrezzata destinata al camping</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€ 1.350.000,00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328000">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Sistema integrato della mobilità a livello turistico-infrastrutturale del Lago di Varano con la realizzazione di un</a:t>
                      </a:r>
                      <a:endParaRPr sz="700" u="none" cap="none" strike="noStrike">
                        <a:latin typeface="Arial Narrow"/>
                        <a:ea typeface="Arial Narrow"/>
                        <a:cs typeface="Arial Narrow"/>
                        <a:sym typeface="Arial Narrow"/>
                      </a:endParaRPr>
                    </a:p>
                    <a:p>
                      <a:pPr indent="0" lvl="0" marL="4445" marR="0" rtl="0" algn="l">
                        <a:lnSpc>
                          <a:spcPct val="100000"/>
                        </a:lnSpc>
                        <a:spcBef>
                          <a:spcPts val="430"/>
                        </a:spcBef>
                        <a:spcAft>
                          <a:spcPts val="0"/>
                        </a:spcAft>
                        <a:buNone/>
                      </a:pPr>
                      <a:r>
                        <a:rPr lang="en-US" sz="700" u="none" cap="none" strike="noStrike">
                          <a:latin typeface="Arial Narrow"/>
                          <a:ea typeface="Arial Narrow"/>
                          <a:cs typeface="Arial Narrow"/>
                          <a:sym typeface="Arial Narrow"/>
                        </a:rPr>
                        <a:t>pontile e di un modulo sostenibile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635"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819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Battello turistico entrobordo elettrosolare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635"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Realizzazione di un secondo accesso a Lesina Marina</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€ 600.000,00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Mobilità lenta lagunare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€ 6.000.000,00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Percorso didattico nel Bosco Isola</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€ 250.000,00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Recupero dell'ex mercato ittico con la realizzazione di un polo storico-culturale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€ 350.000,00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Interventi di recupero, ripristino e gestione invaso fonte naturale del Caldoli</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€ 700.000,00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328000">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Realizzazione di un'area ricettiva per il culto religioso e miglioramento infrastrutturale dell’area del Santuario di</a:t>
                      </a:r>
                      <a:endParaRPr sz="700" u="none" cap="none" strike="noStrike">
                        <a:latin typeface="Arial Narrow"/>
                        <a:ea typeface="Arial Narrow"/>
                        <a:cs typeface="Arial Narrow"/>
                        <a:sym typeface="Arial Narrow"/>
                      </a:endParaRPr>
                    </a:p>
                    <a:p>
                      <a:pPr indent="0" lvl="0" marL="4445" marR="0" rtl="0" algn="l">
                        <a:lnSpc>
                          <a:spcPct val="100000"/>
                        </a:lnSpc>
                        <a:spcBef>
                          <a:spcPts val="430"/>
                        </a:spcBef>
                        <a:spcAft>
                          <a:spcPts val="0"/>
                        </a:spcAft>
                        <a:buNone/>
                      </a:pPr>
                      <a:r>
                        <a:rPr lang="en-US" sz="700" u="none" cap="none" strike="noStrike">
                          <a:latin typeface="Arial Narrow"/>
                          <a:ea typeface="Arial Narrow"/>
                          <a:cs typeface="Arial Narrow"/>
                          <a:sym typeface="Arial Narrow"/>
                        </a:rPr>
                        <a:t>San Nazario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€ 300.000,00</a:t>
                      </a:r>
                      <a:endParaRPr sz="700" u="none" cap="none" strike="noStrike">
                        <a:latin typeface="Arial Narrow"/>
                        <a:ea typeface="Arial Narrow"/>
                        <a:cs typeface="Arial Narrow"/>
                        <a:sym typeface="Arial Narrow"/>
                      </a:endParaRPr>
                    </a:p>
                  </a:txBody>
                  <a:tcPr marT="819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Realizzazione di una rete di greenways</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€ 2.000.000,00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Attrezzature e sentiero pedonale all'interno della Dolina Pozzatina</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635"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Valorizzazione di Cala Rossa</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635"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Area naturalistica Parco San Giuseppe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635"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Valorizzazione dei siti archeologici di Monte Delio e Torre Mileto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635"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Recupero e valorizzazione della Torre dei Preposti in località San Menaio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€ 590.000,00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Recupero e valorizzazione del sito archeologico di Monte Tabor</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€ 280.000,00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7725">
                <a:tc>
                  <a:txBody>
                    <a:bodyPr/>
                    <a:lstStyle/>
                    <a:p>
                      <a:pPr indent="0" lvl="0" marL="0" marR="6985" rtl="0" algn="r">
                        <a:lnSpc>
                          <a:spcPct val="102142"/>
                        </a:lnSpc>
                        <a:spcBef>
                          <a:spcPts val="0"/>
                        </a:spcBef>
                        <a:spcAft>
                          <a:spcPts val="0"/>
                        </a:spcAft>
                        <a:buNone/>
                      </a:pPr>
                      <a:r>
                        <a:rPr b="1" lang="en-US" sz="700" u="none" cap="none" strike="noStrike">
                          <a:solidFill>
                            <a:srgbClr val="2A5010"/>
                          </a:solidFill>
                          <a:latin typeface="Arial Narrow"/>
                          <a:ea typeface="Arial Narrow"/>
                          <a:cs typeface="Arial Narrow"/>
                          <a:sym typeface="Arial Narrow"/>
                        </a:rPr>
                        <a:t>TOTALE</a:t>
                      </a:r>
                      <a:endParaRPr sz="700" u="none" cap="none" strike="noStrike">
                        <a:latin typeface="Arial Narrow"/>
                        <a:ea typeface="Arial Narrow"/>
                        <a:cs typeface="Arial Narrow"/>
                        <a:sym typeface="Arial Narrow"/>
                      </a:endParaRPr>
                    </a:p>
                    <a:p>
                      <a:pPr indent="0" lvl="0" marL="34925" marR="0" rtl="0" algn="l">
                        <a:lnSpc>
                          <a:spcPct val="69142"/>
                        </a:lnSpc>
                        <a:spcBef>
                          <a:spcPts val="0"/>
                        </a:spcBef>
                        <a:spcAft>
                          <a:spcPts val="0"/>
                        </a:spcAft>
                        <a:buNone/>
                      </a:pPr>
                      <a:r>
                        <a:rPr lang="en-US" sz="700" u="none" cap="none" strike="noStrike">
                          <a:solidFill>
                            <a:srgbClr val="539F20"/>
                          </a:solidFill>
                          <a:latin typeface="Arial"/>
                          <a:ea typeface="Arial"/>
                          <a:cs typeface="Arial"/>
                          <a:sym typeface="Arial"/>
                        </a:rPr>
                        <a:t>Sasso – Ing. Stefano Dal Sasso – Ing. Umberto Gallo</a:t>
                      </a:r>
                      <a:endParaRPr sz="700" u="none" cap="none" strike="noStrike">
                        <a:latin typeface="Arial"/>
                        <a:ea typeface="Arial"/>
                        <a:cs typeface="Arial"/>
                        <a:sym typeface="Arial"/>
                      </a:endParaRPr>
                    </a:p>
                  </a:txBody>
                  <a:tcPr marT="25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5875" rtl="0" algn="r">
                        <a:lnSpc>
                          <a:spcPct val="100000"/>
                        </a:lnSpc>
                        <a:spcBef>
                          <a:spcPts val="0"/>
                        </a:spcBef>
                        <a:spcAft>
                          <a:spcPts val="0"/>
                        </a:spcAft>
                        <a:buNone/>
                      </a:pPr>
                      <a:r>
                        <a:rPr b="1" lang="en-US" sz="700" u="none" cap="none" strike="noStrike">
                          <a:solidFill>
                            <a:srgbClr val="2A5010"/>
                          </a:solidFill>
                          <a:latin typeface="Arial Narrow"/>
                          <a:ea typeface="Arial Narrow"/>
                          <a:cs typeface="Arial Narrow"/>
                          <a:sym typeface="Arial Narrow"/>
                        </a:rPr>
                        <a:t>€ 53.730.000,00</a:t>
                      </a:r>
                      <a:endParaRPr sz="700" u="none" cap="none" strike="noStrike">
                        <a:latin typeface="Arial Narrow"/>
                        <a:ea typeface="Arial Narrow"/>
                        <a:cs typeface="Arial Narrow"/>
                        <a:sym typeface="Arial Narrow"/>
                      </a:endParaRPr>
                    </a:p>
                  </a:txBody>
                  <a:tcPr marT="25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bl>
          </a:graphicData>
        </a:graphic>
      </p:graphicFrame>
      <p:sp>
        <p:nvSpPr>
          <p:cNvPr id="277" name="Google Shape;277;p35"/>
          <p:cNvSpPr txBox="1"/>
          <p:nvPr/>
        </p:nvSpPr>
        <p:spPr>
          <a:xfrm>
            <a:off x="2556161" y="6523636"/>
            <a:ext cx="2667000" cy="139065"/>
          </a:xfrm>
          <a:prstGeom prst="rect">
            <a:avLst/>
          </a:prstGeom>
          <a:noFill/>
          <a:ln>
            <a:noFill/>
          </a:ln>
        </p:spPr>
        <p:txBody>
          <a:bodyPr anchorCtr="0" anchor="t" bIns="0" lIns="0" spcFirstLastPara="1" rIns="0" wrap="square" tIns="2525">
            <a:spAutoFit/>
          </a:bodyPr>
          <a:lstStyle/>
          <a:p>
            <a:pPr indent="0" lvl="0" marL="12700" marR="0" rtl="0" algn="l">
              <a:lnSpc>
                <a:spcPct val="100000"/>
              </a:lnSpc>
              <a:spcBef>
                <a:spcPts val="0"/>
              </a:spcBef>
              <a:spcAft>
                <a:spcPts val="0"/>
              </a:spcAft>
              <a:buNone/>
            </a:pPr>
            <a:r>
              <a:rPr b="1" lang="en-US" sz="800">
                <a:solidFill>
                  <a:srgbClr val="539F20"/>
                </a:solidFill>
                <a:latin typeface="Arial"/>
                <a:ea typeface="Arial"/>
                <a:cs typeface="Arial"/>
                <a:sym typeface="Arial"/>
              </a:rPr>
              <a:t>Coordinamento tecnico-scientifico</a:t>
            </a:r>
            <a:r>
              <a:rPr lang="en-US" sz="800">
                <a:solidFill>
                  <a:srgbClr val="539F20"/>
                </a:solidFill>
                <a:latin typeface="Arial"/>
                <a:ea typeface="Arial"/>
                <a:cs typeface="Arial"/>
                <a:sym typeface="Arial"/>
              </a:rPr>
              <a:t>: </a:t>
            </a:r>
            <a:r>
              <a:rPr lang="en-US" sz="700">
                <a:solidFill>
                  <a:srgbClr val="539F20"/>
                </a:solidFill>
                <a:latin typeface="Arial"/>
                <a:ea typeface="Arial"/>
                <a:cs typeface="Arial"/>
                <a:sym typeface="Arial"/>
              </a:rPr>
              <a:t>Prof. Ing. Pasquale Dal</a:t>
            </a:r>
            <a:endParaRPr sz="700">
              <a:latin typeface="Arial"/>
              <a:ea typeface="Arial"/>
              <a:cs typeface="Arial"/>
              <a:sym typeface="Arial"/>
            </a:endParaRPr>
          </a:p>
        </p:txBody>
      </p:sp>
      <p:sp>
        <p:nvSpPr>
          <p:cNvPr id="278" name="Google Shape;278;p35"/>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6"/>
          <p:cNvSpPr txBox="1"/>
          <p:nvPr/>
        </p:nvSpPr>
        <p:spPr>
          <a:xfrm>
            <a:off x="573272" y="954241"/>
            <a:ext cx="8468995" cy="26924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600" u="sng">
                <a:solidFill>
                  <a:srgbClr val="2A5010"/>
                </a:solidFill>
                <a:latin typeface="Arial"/>
                <a:ea typeface="Arial"/>
                <a:cs typeface="Arial"/>
                <a:sym typeface="Arial"/>
              </a:rPr>
              <a:t>Quadro di sintesi delle proposte dei singoli comuni per la verifica del consumo di suolo</a:t>
            </a:r>
            <a:endParaRPr sz="1600">
              <a:latin typeface="Arial"/>
              <a:ea typeface="Arial"/>
              <a:cs typeface="Arial"/>
              <a:sym typeface="Arial"/>
            </a:endParaRPr>
          </a:p>
        </p:txBody>
      </p:sp>
      <p:sp>
        <p:nvSpPr>
          <p:cNvPr id="284" name="Google Shape;284;p36"/>
          <p:cNvSpPr/>
          <p:nvPr/>
        </p:nvSpPr>
        <p:spPr>
          <a:xfrm>
            <a:off x="380504" y="4005059"/>
            <a:ext cx="3644900" cy="1962150"/>
          </a:xfrm>
          <a:custGeom>
            <a:rect b="b" l="l" r="r" t="t"/>
            <a:pathLst>
              <a:path extrusionOk="0" h="1962150" w="3644900">
                <a:moveTo>
                  <a:pt x="3644747" y="0"/>
                </a:moveTo>
                <a:lnTo>
                  <a:pt x="0" y="0"/>
                </a:lnTo>
                <a:lnTo>
                  <a:pt x="0" y="181394"/>
                </a:lnTo>
                <a:lnTo>
                  <a:pt x="0" y="362788"/>
                </a:lnTo>
                <a:lnTo>
                  <a:pt x="0" y="1961984"/>
                </a:lnTo>
                <a:lnTo>
                  <a:pt x="3644747" y="1961984"/>
                </a:lnTo>
                <a:lnTo>
                  <a:pt x="3644747" y="181394"/>
                </a:lnTo>
                <a:lnTo>
                  <a:pt x="3644747"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graphicFrame>
        <p:nvGraphicFramePr>
          <p:cNvPr id="285" name="Google Shape;285;p36"/>
          <p:cNvGraphicFramePr/>
          <p:nvPr/>
        </p:nvGraphicFramePr>
        <p:xfrm>
          <a:off x="374169" y="1311162"/>
          <a:ext cx="3000000" cy="3000000"/>
        </p:xfrm>
        <a:graphic>
          <a:graphicData uri="http://schemas.openxmlformats.org/drawingml/2006/table">
            <a:tbl>
              <a:tblPr bandRow="1" firstRow="1">
                <a:noFill/>
                <a:tableStyleId>{F3DC59CC-8C09-453A-907C-840CA96C4DEA}</a:tableStyleId>
              </a:tblPr>
              <a:tblGrid>
                <a:gridCol w="3644900"/>
                <a:gridCol w="669925"/>
              </a:tblGrid>
              <a:tr h="194075">
                <a:tc gridSpan="2">
                  <a:txBody>
                    <a:bodyPr/>
                    <a:lstStyle/>
                    <a:p>
                      <a:pPr indent="0" lvl="0" marL="0" marR="5080" rtl="0" algn="ctr">
                        <a:lnSpc>
                          <a:spcPct val="100000"/>
                        </a:lnSpc>
                        <a:spcBef>
                          <a:spcPts val="0"/>
                        </a:spcBef>
                        <a:spcAft>
                          <a:spcPts val="0"/>
                        </a:spcAft>
                        <a:buNone/>
                      </a:pPr>
                      <a:r>
                        <a:rPr b="1" lang="en-US" sz="700" u="none" cap="none" strike="noStrike">
                          <a:solidFill>
                            <a:srgbClr val="FFFFFF"/>
                          </a:solidFill>
                          <a:latin typeface="Arial Narrow"/>
                          <a:ea typeface="Arial Narrow"/>
                          <a:cs typeface="Arial Narrow"/>
                          <a:sym typeface="Arial Narrow"/>
                        </a:rPr>
                        <a:t>INTERVENTI SU IMMOBILI ESISTENTI</a:t>
                      </a:r>
                      <a:endParaRPr sz="700" u="none" cap="none" strike="noStrike">
                        <a:latin typeface="Arial Narrow"/>
                        <a:ea typeface="Arial Narrow"/>
                        <a:cs typeface="Arial Narrow"/>
                        <a:sym typeface="Arial Narrow"/>
                      </a:endParaRPr>
                    </a:p>
                  </a:txBody>
                  <a:tcPr marT="15875" marB="0" marR="0" marL="0">
                    <a:solidFill>
                      <a:srgbClr val="539F20"/>
                    </a:solidFill>
                  </a:tcPr>
                </a:tc>
                <a:tc hMerge="1"/>
              </a:tr>
              <a:tr h="17505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Riqualificazione dell'area urbana posta tra via Aldo Moro e corso Generale Torelli</a:t>
                      </a:r>
                      <a:endParaRPr sz="700" u="none" cap="none" strike="noStrike">
                        <a:latin typeface="Arial Narrow"/>
                        <a:ea typeface="Arial Narrow"/>
                        <a:cs typeface="Arial Narrow"/>
                        <a:sym typeface="Arial Narrow"/>
                      </a:endParaRPr>
                    </a:p>
                  </a:txBody>
                  <a:tcPr marT="31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€ 120.000,00</a:t>
                      </a:r>
                      <a:endParaRPr sz="700" u="none" cap="none" strike="noStrike">
                        <a:latin typeface="Arial Narrow"/>
                        <a:ea typeface="Arial Narrow"/>
                        <a:cs typeface="Arial Narrow"/>
                        <a:sym typeface="Arial Narrow"/>
                      </a:endParaRPr>
                    </a:p>
                  </a:txBody>
                  <a:tcPr marT="31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Recupero delle aree cortilive degli edifici annessi al Palazzo Baronale</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889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€ 2.450.000,00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Recupero dell'immobile ex Chiesa Santa Barbara e rigenerazione dell'area circostante</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889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€ 3.500.000,00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Dragaggio del porto-canale di Foce Capojale</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889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€ 3.000.000,00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Messa in sicurezza e ammodernamento delle sponde del porto-canale di Foce Capojale</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889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€ 4.000.000,00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Illuminazione pubblica nelle frazioni di San Nicola Imbuti - Barosella, Foce Capojale e Isola Varano</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889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€ 2.000.000,00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Completamento fogna bianca</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€ 500.000,00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Recupero dell'ex mercato ittico con la realizzazione di un polo storico-culturale</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€ 350.000,00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Interventi di recupero, ripristino e gestione invaso fonte naturale del Caldoli</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€ 700.000,00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32945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Valorizzazione e potenziamento dell’attrattività Damiera più grande d’Europa con realizzazione Palio di Dama</a:t>
                      </a:r>
                      <a:endParaRPr sz="700" u="none" cap="none" strike="noStrike">
                        <a:latin typeface="Arial Narrow"/>
                        <a:ea typeface="Arial Narrow"/>
                        <a:cs typeface="Arial Narrow"/>
                        <a:sym typeface="Arial Narrow"/>
                      </a:endParaRPr>
                    </a:p>
                    <a:p>
                      <a:pPr indent="0" lvl="0" marL="5715" marR="0" rtl="0" algn="l">
                        <a:lnSpc>
                          <a:spcPct val="100000"/>
                        </a:lnSpc>
                        <a:spcBef>
                          <a:spcPts val="434"/>
                        </a:spcBef>
                        <a:spcAft>
                          <a:spcPts val="0"/>
                        </a:spcAft>
                        <a:buNone/>
                      </a:pPr>
                      <a:r>
                        <a:rPr lang="en-US" sz="700" u="none" cap="none" strike="noStrike">
                          <a:latin typeface="Arial Narrow"/>
                          <a:ea typeface="Arial Narrow"/>
                          <a:cs typeface="Arial Narrow"/>
                          <a:sym typeface="Arial Narrow"/>
                        </a:rPr>
                        <a:t>Vivente</a:t>
                      </a:r>
                      <a:endParaRPr sz="700" u="none" cap="none" strike="noStrike">
                        <a:latin typeface="Arial Narrow"/>
                        <a:ea typeface="Arial Narrow"/>
                        <a:cs typeface="Arial Narrow"/>
                        <a:sym typeface="Arial Narrow"/>
                      </a:endParaRPr>
                    </a:p>
                  </a:txBody>
                  <a:tcPr marT="25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831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Rigenerazione del centro storico finalizzato alla creazione di un albergo diffuso</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€ 300.000,00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Valorizzazione dei prodotti tipici e del carnevale</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Ristrutturazione e messa in sicurezza del castello baronale aragonese</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Valorizzazione di Cala Rossa</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Valorizzazione dei siti archeologici di Monte Delio e Torre Mileto</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Ristrutturazione e messa in sicurezza del Cineteatro Italia</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Bonifica e valorizzazione integrata della località costiera Macchia di mare</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889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€ 1.300.000,00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Recupero e valorizzazione della Torre dei Preposti in località San Menaio</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€ 590.000,00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32945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Interventi di recupero funzionale di immobili comunali da destinare ad attività educative e culturali ed</a:t>
                      </a:r>
                      <a:endParaRPr sz="700" u="none" cap="none" strike="noStrike">
                        <a:latin typeface="Arial Narrow"/>
                        <a:ea typeface="Arial Narrow"/>
                        <a:cs typeface="Arial Narrow"/>
                        <a:sym typeface="Arial Narrow"/>
                      </a:endParaRPr>
                    </a:p>
                    <a:p>
                      <a:pPr indent="0" lvl="0" marL="5715" marR="0" rtl="0" algn="l">
                        <a:lnSpc>
                          <a:spcPct val="100000"/>
                        </a:lnSpc>
                        <a:spcBef>
                          <a:spcPts val="434"/>
                        </a:spcBef>
                        <a:spcAft>
                          <a:spcPts val="0"/>
                        </a:spcAft>
                        <a:buNone/>
                      </a:pPr>
                      <a:r>
                        <a:rPr lang="en-US" sz="700" u="none" cap="none" strike="noStrike">
                          <a:latin typeface="Arial Narrow"/>
                          <a:ea typeface="Arial Narrow"/>
                          <a:cs typeface="Arial Narrow"/>
                          <a:sym typeface="Arial Narrow"/>
                        </a:rPr>
                        <a:t>all'accoglienza</a:t>
                      </a:r>
                      <a:endParaRPr sz="700" u="none" cap="none" strike="noStrike">
                        <a:latin typeface="Arial Narrow"/>
                        <a:ea typeface="Arial Narrow"/>
                        <a:cs typeface="Arial Narrow"/>
                        <a:sym typeface="Arial Narrow"/>
                      </a:endParaRPr>
                    </a:p>
                  </a:txBody>
                  <a:tcPr marT="25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rowSpan="2">
                  <a:txBody>
                    <a:bodyPr/>
                    <a:lstStyle/>
                    <a:p>
                      <a:pPr indent="0" lvl="0" marL="0" marR="0" rtl="0" algn="l">
                        <a:lnSpc>
                          <a:spcPct val="100000"/>
                        </a:lnSpc>
                        <a:spcBef>
                          <a:spcPts val="0"/>
                        </a:spcBef>
                        <a:spcAft>
                          <a:spcPts val="0"/>
                        </a:spcAft>
                        <a:buNone/>
                      </a:pPr>
                      <a:r>
                        <a:t/>
                      </a:r>
                      <a:endParaRPr sz="1150" u="none" cap="none" strike="noStrike">
                        <a:latin typeface="Times New Roman"/>
                        <a:ea typeface="Times New Roman"/>
                        <a:cs typeface="Times New Roman"/>
                        <a:sym typeface="Times New Roman"/>
                      </a:endParaRPr>
                    </a:p>
                    <a:p>
                      <a:pPr indent="0" lvl="0" marL="17716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€ 2.000.000,00</a:t>
                      </a:r>
                      <a:endParaRPr sz="700" u="none" cap="none" strike="noStrike">
                        <a:latin typeface="Arial Narrow"/>
                        <a:ea typeface="Arial Narrow"/>
                        <a:cs typeface="Arial Narrow"/>
                        <a:sym typeface="Arial Narrow"/>
                      </a:endParaRPr>
                    </a:p>
                  </a:txBody>
                  <a:tcPr marT="63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Riqualificazione di aree degradate del centro storico</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vMerge="1"/>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Restauro e valorizzazione dell'ex Ospedaletto annesso alla Chiesa di Santa Maria Pura</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€ 350.000,00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571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Recupero e valorizzazione del sito archeologico di Monte Tabor</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254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€ 280.000,00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81400">
                <a:tc>
                  <a:txBody>
                    <a:bodyPr/>
                    <a:lstStyle/>
                    <a:p>
                      <a:pPr indent="0" lvl="0" marL="0" marR="6985" rtl="0" algn="r">
                        <a:lnSpc>
                          <a:spcPct val="100000"/>
                        </a:lnSpc>
                        <a:spcBef>
                          <a:spcPts val="0"/>
                        </a:spcBef>
                        <a:spcAft>
                          <a:spcPts val="0"/>
                        </a:spcAft>
                        <a:buNone/>
                      </a:pPr>
                      <a:r>
                        <a:rPr b="1" lang="en-US" sz="700" u="none" cap="none" strike="noStrike">
                          <a:solidFill>
                            <a:srgbClr val="2A5010"/>
                          </a:solidFill>
                          <a:latin typeface="Arial Narrow"/>
                          <a:ea typeface="Arial Narrow"/>
                          <a:cs typeface="Arial Narrow"/>
                          <a:sym typeface="Arial Narrow"/>
                        </a:rPr>
                        <a:t>TOTALE</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5875" rtl="0" algn="r">
                        <a:lnSpc>
                          <a:spcPct val="100000"/>
                        </a:lnSpc>
                        <a:spcBef>
                          <a:spcPts val="0"/>
                        </a:spcBef>
                        <a:spcAft>
                          <a:spcPts val="0"/>
                        </a:spcAft>
                        <a:buNone/>
                      </a:pPr>
                      <a:r>
                        <a:rPr b="1" lang="en-US" sz="700" u="none" cap="none" strike="noStrike">
                          <a:solidFill>
                            <a:srgbClr val="2A5010"/>
                          </a:solidFill>
                          <a:latin typeface="Arial Narrow"/>
                          <a:ea typeface="Arial Narrow"/>
                          <a:cs typeface="Arial Narrow"/>
                          <a:sym typeface="Arial Narrow"/>
                        </a:rPr>
                        <a:t>€ 21.332.000,00</a:t>
                      </a:r>
                      <a:endParaRPr sz="700" u="none" cap="none" strike="noStrike">
                        <a:latin typeface="Arial Narrow"/>
                        <a:ea typeface="Arial Narrow"/>
                        <a:cs typeface="Arial Narrow"/>
                        <a:sym typeface="Arial Narrow"/>
                      </a:endParaRPr>
                    </a:p>
                  </a:txBody>
                  <a:tcPr marT="95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bl>
          </a:graphicData>
        </a:graphic>
      </p:graphicFrame>
      <p:sp>
        <p:nvSpPr>
          <p:cNvPr id="286" name="Google Shape;286;p36"/>
          <p:cNvSpPr/>
          <p:nvPr/>
        </p:nvSpPr>
        <p:spPr>
          <a:xfrm>
            <a:off x="5193868" y="1482737"/>
            <a:ext cx="4314825" cy="5147310"/>
          </a:xfrm>
          <a:custGeom>
            <a:rect b="b" l="l" r="r" t="t"/>
            <a:pathLst>
              <a:path extrusionOk="0" h="5147309" w="4314825">
                <a:moveTo>
                  <a:pt x="4314456" y="0"/>
                </a:moveTo>
                <a:lnTo>
                  <a:pt x="3644747" y="0"/>
                </a:lnTo>
                <a:lnTo>
                  <a:pt x="0" y="0"/>
                </a:lnTo>
                <a:lnTo>
                  <a:pt x="0" y="166293"/>
                </a:lnTo>
                <a:lnTo>
                  <a:pt x="0" y="5147195"/>
                </a:lnTo>
                <a:lnTo>
                  <a:pt x="3644747" y="5147195"/>
                </a:lnTo>
                <a:lnTo>
                  <a:pt x="4314456" y="5147195"/>
                </a:lnTo>
                <a:lnTo>
                  <a:pt x="4314456" y="4979454"/>
                </a:lnTo>
                <a:lnTo>
                  <a:pt x="4314456" y="4813173"/>
                </a:lnTo>
                <a:lnTo>
                  <a:pt x="4314456" y="166293"/>
                </a:lnTo>
                <a:lnTo>
                  <a:pt x="4314456"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pic>
        <p:nvPicPr>
          <p:cNvPr id="287" name="Google Shape;287;p36"/>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graphicFrame>
        <p:nvGraphicFramePr>
          <p:cNvPr id="288" name="Google Shape;288;p36"/>
          <p:cNvGraphicFramePr/>
          <p:nvPr/>
        </p:nvGraphicFramePr>
        <p:xfrm>
          <a:off x="5187529" y="1310105"/>
          <a:ext cx="3000000" cy="3000000"/>
        </p:xfrm>
        <a:graphic>
          <a:graphicData uri="http://schemas.openxmlformats.org/drawingml/2006/table">
            <a:tbl>
              <a:tblPr bandRow="1" firstRow="1">
                <a:noFill/>
                <a:tableStyleId>{F3DC59CC-8C09-453A-907C-840CA96C4DEA}</a:tableStyleId>
              </a:tblPr>
              <a:tblGrid>
                <a:gridCol w="3644900"/>
                <a:gridCol w="669925"/>
              </a:tblGrid>
              <a:tr h="178975">
                <a:tc gridSpan="2">
                  <a:txBody>
                    <a:bodyPr/>
                    <a:lstStyle/>
                    <a:p>
                      <a:pPr indent="0" lvl="0" marL="0" marR="5080" rtl="0" algn="ctr">
                        <a:lnSpc>
                          <a:spcPct val="100000"/>
                        </a:lnSpc>
                        <a:spcBef>
                          <a:spcPts val="0"/>
                        </a:spcBef>
                        <a:spcAft>
                          <a:spcPts val="0"/>
                        </a:spcAft>
                        <a:buNone/>
                      </a:pPr>
                      <a:r>
                        <a:rPr b="1" lang="en-US" sz="700" u="none" cap="none" strike="noStrike">
                          <a:solidFill>
                            <a:srgbClr val="FFFFFF"/>
                          </a:solidFill>
                          <a:latin typeface="Arial Narrow"/>
                          <a:ea typeface="Arial Narrow"/>
                          <a:cs typeface="Arial Narrow"/>
                          <a:sym typeface="Arial Narrow"/>
                        </a:rPr>
                        <a:t>INTERVENTI EX NOVO</a:t>
                      </a:r>
                      <a:endParaRPr sz="700" u="none" cap="none" strike="noStrike">
                        <a:latin typeface="Arial Narrow"/>
                        <a:ea typeface="Arial Narrow"/>
                        <a:cs typeface="Arial Narrow"/>
                        <a:sym typeface="Arial Narrow"/>
                      </a:endParaRPr>
                    </a:p>
                  </a:txBody>
                  <a:tcPr marT="7625" marB="0" marR="0" marL="0">
                    <a:solidFill>
                      <a:srgbClr val="539F20"/>
                    </a:solidFill>
                  </a:tcPr>
                </a:tc>
                <a:tc hMerge="1"/>
              </a:tr>
              <a:tr h="159950">
                <a:tc>
                  <a:txBody>
                    <a:bodyPr/>
                    <a:lstStyle/>
                    <a:p>
                      <a:pPr indent="0" lvl="0" marL="4445" marR="0" rtl="0" algn="l">
                        <a:lnSpc>
                          <a:spcPct val="114285"/>
                        </a:lnSpc>
                        <a:spcBef>
                          <a:spcPts val="0"/>
                        </a:spcBef>
                        <a:spcAft>
                          <a:spcPts val="0"/>
                        </a:spcAft>
                        <a:buNone/>
                      </a:pPr>
                      <a:r>
                        <a:rPr lang="en-US" sz="700" u="none" cap="none" strike="noStrike">
                          <a:latin typeface="Arial Narrow"/>
                          <a:ea typeface="Arial Narrow"/>
                          <a:cs typeface="Arial Narrow"/>
                          <a:sym typeface="Arial Narrow"/>
                        </a:rPr>
                        <a:t>Museo della lavorazione della Pietra da taglio di Apricena</a:t>
                      </a:r>
                      <a:endParaRPr sz="700" u="none" cap="none" strike="noStrike">
                        <a:latin typeface="Arial Narrow"/>
                        <a:ea typeface="Arial Narrow"/>
                        <a:cs typeface="Arial Narrow"/>
                        <a:sym typeface="Arial Narrow"/>
                      </a:endParaRPr>
                    </a:p>
                  </a:txBody>
                  <a:tcPr marT="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c>
                  <a:txBody>
                    <a:bodyPr/>
                    <a:lstStyle/>
                    <a:p>
                      <a:pPr indent="0" lvl="0" marL="0" marR="635" rtl="0" algn="ctr">
                        <a:lnSpc>
                          <a:spcPct val="114285"/>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Porto turistico-commerciale di Foce Capojale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71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€ 12.000.000,00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Mobilità lenta lagunare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€ 2.250.000,00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Attivazione di un'elisuperficie a servizio dell'area lagunare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€ 600.000,00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Rete fognaria a servizio delle località Barosella e San Nicola Imbuti</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€ 1.200.000,00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Attivazione di un'idrosuperficie sul lago di Varano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Struttura polivalente con spazi aggregativi e di servizio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€ 6.950.000,00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Parco con percorso benessere, percorsi ciclabili, aree gioco per bambini e ludoteca</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€ 4.750.000,00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Miglioramento della viabilità e realizzazione di due aree a parcheggio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€ 4.260.000,00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Area attrezzata destinata al camping</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€ 1.350.000,00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328000">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Sistema integrato della mobilità a livello turistico-infrastrutturale del Lago di Varano con la realizzazione di un</a:t>
                      </a:r>
                      <a:endParaRPr sz="700" u="none" cap="none" strike="noStrike">
                        <a:latin typeface="Arial Narrow"/>
                        <a:ea typeface="Arial Narrow"/>
                        <a:cs typeface="Arial Narrow"/>
                        <a:sym typeface="Arial Narrow"/>
                      </a:endParaRPr>
                    </a:p>
                    <a:p>
                      <a:pPr indent="0" lvl="0" marL="4445" marR="0" rtl="0" algn="l">
                        <a:lnSpc>
                          <a:spcPct val="100000"/>
                        </a:lnSpc>
                        <a:spcBef>
                          <a:spcPts val="430"/>
                        </a:spcBef>
                        <a:spcAft>
                          <a:spcPts val="0"/>
                        </a:spcAft>
                        <a:buNone/>
                      </a:pPr>
                      <a:r>
                        <a:rPr lang="en-US" sz="700" u="none" cap="none" strike="noStrike">
                          <a:latin typeface="Arial Narrow"/>
                          <a:ea typeface="Arial Narrow"/>
                          <a:cs typeface="Arial Narrow"/>
                          <a:sym typeface="Arial Narrow"/>
                        </a:rPr>
                        <a:t>pontile e di un modulo sostenibile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635"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819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Battello turistico entrobordo elettrosolare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635"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Realizzazione di un secondo accesso a Lesina Marina</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€ 600.000,00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Realizzazione di un polo sportivo sul lungolago est</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€ 650.000,00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Realizzazione di un collegamento fra il centro storico ed il lungolago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Mobilità lenta lagunare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€ 6.000.000,00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Percorso didattico nel Bosco Isola</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€ 250.000,00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328000">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Realizzazione di un'area ricettiva per il culto religioso e miglioramento infrastrutturale dell’area del Santuario di</a:t>
                      </a:r>
                      <a:endParaRPr sz="700" u="none" cap="none" strike="noStrike">
                        <a:latin typeface="Arial Narrow"/>
                        <a:ea typeface="Arial Narrow"/>
                        <a:cs typeface="Arial Narrow"/>
                        <a:sym typeface="Arial Narrow"/>
                      </a:endParaRPr>
                    </a:p>
                    <a:p>
                      <a:pPr indent="0" lvl="0" marL="4445" marR="0" rtl="0" algn="l">
                        <a:lnSpc>
                          <a:spcPct val="100000"/>
                        </a:lnSpc>
                        <a:spcBef>
                          <a:spcPts val="430"/>
                        </a:spcBef>
                        <a:spcAft>
                          <a:spcPts val="0"/>
                        </a:spcAft>
                        <a:buNone/>
                      </a:pPr>
                      <a:r>
                        <a:rPr lang="en-US" sz="700" u="none" cap="none" strike="noStrike">
                          <a:latin typeface="Arial Narrow"/>
                          <a:ea typeface="Arial Narrow"/>
                          <a:cs typeface="Arial Narrow"/>
                          <a:sym typeface="Arial Narrow"/>
                        </a:rPr>
                        <a:t>San Nazario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€ 300.000,00</a:t>
                      </a:r>
                      <a:endParaRPr sz="700" u="none" cap="none" strike="noStrike">
                        <a:latin typeface="Arial Narrow"/>
                        <a:ea typeface="Arial Narrow"/>
                        <a:cs typeface="Arial Narrow"/>
                        <a:sym typeface="Arial Narrow"/>
                      </a:endParaRPr>
                    </a:p>
                  </a:txBody>
                  <a:tcPr marT="8192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Collegamento costiero tra Torre Mileto ed il Lago di Varano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Realizzazione di una rete di greenways</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0160" rtl="0" algn="r">
                        <a:lnSpc>
                          <a:spcPct val="100000"/>
                        </a:lnSpc>
                        <a:spcBef>
                          <a:spcPts val="0"/>
                        </a:spcBef>
                        <a:spcAft>
                          <a:spcPts val="0"/>
                        </a:spcAft>
                        <a:buNone/>
                      </a:pPr>
                      <a:r>
                        <a:rPr lang="en-US" sz="700" u="none" cap="none" strike="noStrike">
                          <a:latin typeface="Arial Narrow"/>
                          <a:ea typeface="Arial Narrow"/>
                          <a:cs typeface="Arial Narrow"/>
                          <a:sym typeface="Arial Narrow"/>
                        </a:rPr>
                        <a:t>€ 2.000.000,00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Attrezzature e sentiero pedonale all'interno della Dolina Pozzatina</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635"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Museo archeologico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635"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Lungomare e attrezzature turistiche in località Torre Mileto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635"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Fogna bianca e nera in località Torre Mileto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635"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Trabucco in località Torre Mileto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635"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Area naturalistica Parco San Giuseppe</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635" rtl="0" algn="ctr">
                        <a:lnSpc>
                          <a:spcPct val="100000"/>
                        </a:lnSpc>
                        <a:spcBef>
                          <a:spcPts val="0"/>
                        </a:spcBef>
                        <a:spcAft>
                          <a:spcPts val="0"/>
                        </a:spcAft>
                        <a:buNone/>
                      </a:pPr>
                      <a:r>
                        <a:rPr lang="en-US" sz="700" u="none" cap="none" strike="noStrike">
                          <a:latin typeface="Arial Narrow"/>
                          <a:ea typeface="Arial Narrow"/>
                          <a:cs typeface="Arial Narrow"/>
                          <a:sym typeface="Arial Narrow"/>
                        </a:rPr>
                        <a:t>-</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Realizzazione di un pontile in legno sul lungomare di San Menaio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€ 370.000,00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6275">
                <a:tc>
                  <a:txBody>
                    <a:bodyPr/>
                    <a:lstStyle/>
                    <a:p>
                      <a:pPr indent="0" lvl="0" marL="4445" marR="0" rtl="0" algn="l">
                        <a:lnSpc>
                          <a:spcPct val="100000"/>
                        </a:lnSpc>
                        <a:spcBef>
                          <a:spcPts val="0"/>
                        </a:spcBef>
                        <a:spcAft>
                          <a:spcPts val="0"/>
                        </a:spcAft>
                        <a:buNone/>
                      </a:pPr>
                      <a:r>
                        <a:rPr lang="en-US" sz="700" u="none" cap="none" strike="noStrike">
                          <a:latin typeface="Arial Narrow"/>
                          <a:ea typeface="Arial Narrow"/>
                          <a:cs typeface="Arial Narrow"/>
                          <a:sym typeface="Arial Narrow"/>
                        </a:rPr>
                        <a:t>Progetto per la realizzazione di un percorso ciclo-pedonale in località San Menaio</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4445" rtl="0" algn="r">
                        <a:lnSpc>
                          <a:spcPct val="100000"/>
                        </a:lnSpc>
                        <a:spcBef>
                          <a:spcPts val="0"/>
                        </a:spcBef>
                        <a:spcAft>
                          <a:spcPts val="0"/>
                        </a:spcAft>
                        <a:buNone/>
                      </a:pPr>
                      <a:r>
                        <a:rPr lang="en-US" sz="700" u="none" cap="none" strike="noStrike">
                          <a:latin typeface="Arial Narrow"/>
                          <a:ea typeface="Arial Narrow"/>
                          <a:cs typeface="Arial Narrow"/>
                          <a:sym typeface="Arial Narrow"/>
                        </a:rPr>
                        <a:t>€ 800.000,00</a:t>
                      </a:r>
                      <a:endParaRPr sz="700" u="none" cap="none" strike="noStrike">
                        <a:latin typeface="Arial Narrow"/>
                        <a:ea typeface="Arial Narrow"/>
                        <a:cs typeface="Arial Narrow"/>
                        <a:sym typeface="Arial Narrow"/>
                      </a:endParaRPr>
                    </a:p>
                  </a:txBody>
                  <a:tcPr marT="1275"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r h="167725">
                <a:tc>
                  <a:txBody>
                    <a:bodyPr/>
                    <a:lstStyle/>
                    <a:p>
                      <a:pPr indent="0" lvl="0" marL="0" marR="6985" rtl="0" algn="r">
                        <a:lnSpc>
                          <a:spcPct val="102142"/>
                        </a:lnSpc>
                        <a:spcBef>
                          <a:spcPts val="0"/>
                        </a:spcBef>
                        <a:spcAft>
                          <a:spcPts val="0"/>
                        </a:spcAft>
                        <a:buNone/>
                      </a:pPr>
                      <a:r>
                        <a:rPr b="1" lang="en-US" sz="700" u="none" cap="none" strike="noStrike">
                          <a:solidFill>
                            <a:srgbClr val="2A5010"/>
                          </a:solidFill>
                          <a:latin typeface="Arial Narrow"/>
                          <a:ea typeface="Arial Narrow"/>
                          <a:cs typeface="Arial Narrow"/>
                          <a:sym typeface="Arial Narrow"/>
                        </a:rPr>
                        <a:t>TOTALE</a:t>
                      </a:r>
                      <a:endParaRPr sz="700" u="none" cap="none" strike="noStrike">
                        <a:latin typeface="Arial Narrow"/>
                        <a:ea typeface="Arial Narrow"/>
                        <a:cs typeface="Arial Narrow"/>
                        <a:sym typeface="Arial Narrow"/>
                      </a:endParaRPr>
                    </a:p>
                    <a:p>
                      <a:pPr indent="0" lvl="0" marL="34925" marR="0" rtl="0" algn="l">
                        <a:lnSpc>
                          <a:spcPct val="69142"/>
                        </a:lnSpc>
                        <a:spcBef>
                          <a:spcPts val="0"/>
                        </a:spcBef>
                        <a:spcAft>
                          <a:spcPts val="0"/>
                        </a:spcAft>
                        <a:buNone/>
                      </a:pPr>
                      <a:r>
                        <a:rPr lang="en-US" sz="700" u="none" cap="none" strike="noStrike">
                          <a:solidFill>
                            <a:srgbClr val="539F20"/>
                          </a:solidFill>
                          <a:latin typeface="Arial"/>
                          <a:ea typeface="Arial"/>
                          <a:cs typeface="Arial"/>
                          <a:sym typeface="Arial"/>
                        </a:rPr>
                        <a:t>Sasso – Ing. Stefano Dal Sasso – Ing. Umberto Gallo</a:t>
                      </a:r>
                      <a:endParaRPr sz="700" u="none" cap="none" strike="noStrike">
                        <a:latin typeface="Arial"/>
                        <a:ea typeface="Arial"/>
                        <a:cs typeface="Arial"/>
                        <a:sym typeface="Arial"/>
                      </a:endParaRPr>
                    </a:p>
                  </a:txBody>
                  <a:tcPr marT="25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15875" rtl="0" algn="r">
                        <a:lnSpc>
                          <a:spcPct val="100000"/>
                        </a:lnSpc>
                        <a:spcBef>
                          <a:spcPts val="0"/>
                        </a:spcBef>
                        <a:spcAft>
                          <a:spcPts val="0"/>
                        </a:spcAft>
                        <a:buNone/>
                      </a:pPr>
                      <a:r>
                        <a:rPr b="1" lang="en-US" sz="700" u="none" cap="none" strike="noStrike">
                          <a:solidFill>
                            <a:srgbClr val="2A5010"/>
                          </a:solidFill>
                          <a:latin typeface="Arial Narrow"/>
                          <a:ea typeface="Arial Narrow"/>
                          <a:cs typeface="Arial Narrow"/>
                          <a:sym typeface="Arial Narrow"/>
                        </a:rPr>
                        <a:t>€ 45.230.000,00</a:t>
                      </a:r>
                      <a:endParaRPr sz="700" u="none" cap="none" strike="noStrike">
                        <a:latin typeface="Arial Narrow"/>
                        <a:ea typeface="Arial Narrow"/>
                        <a:cs typeface="Arial Narrow"/>
                        <a:sym typeface="Arial Narrow"/>
                      </a:endParaRPr>
                    </a:p>
                  </a:txBody>
                  <a:tcPr marT="255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bl>
          </a:graphicData>
        </a:graphic>
      </p:graphicFrame>
      <p:sp>
        <p:nvSpPr>
          <p:cNvPr id="289" name="Google Shape;289;p36"/>
          <p:cNvSpPr txBox="1"/>
          <p:nvPr/>
        </p:nvSpPr>
        <p:spPr>
          <a:xfrm>
            <a:off x="2556161" y="6523636"/>
            <a:ext cx="2667000" cy="139065"/>
          </a:xfrm>
          <a:prstGeom prst="rect">
            <a:avLst/>
          </a:prstGeom>
          <a:noFill/>
          <a:ln>
            <a:noFill/>
          </a:ln>
        </p:spPr>
        <p:txBody>
          <a:bodyPr anchorCtr="0" anchor="t" bIns="0" lIns="0" spcFirstLastPara="1" rIns="0" wrap="square" tIns="2525">
            <a:spAutoFit/>
          </a:bodyPr>
          <a:lstStyle/>
          <a:p>
            <a:pPr indent="0" lvl="0" marL="12700" marR="0" rtl="0" algn="l">
              <a:lnSpc>
                <a:spcPct val="100000"/>
              </a:lnSpc>
              <a:spcBef>
                <a:spcPts val="0"/>
              </a:spcBef>
              <a:spcAft>
                <a:spcPts val="0"/>
              </a:spcAft>
              <a:buNone/>
            </a:pPr>
            <a:r>
              <a:rPr b="1" lang="en-US" sz="800">
                <a:solidFill>
                  <a:srgbClr val="539F20"/>
                </a:solidFill>
                <a:latin typeface="Arial"/>
                <a:ea typeface="Arial"/>
                <a:cs typeface="Arial"/>
                <a:sym typeface="Arial"/>
              </a:rPr>
              <a:t>Coordinamento tecnico-scientifico</a:t>
            </a:r>
            <a:r>
              <a:rPr lang="en-US" sz="800">
                <a:solidFill>
                  <a:srgbClr val="539F20"/>
                </a:solidFill>
                <a:latin typeface="Arial"/>
                <a:ea typeface="Arial"/>
                <a:cs typeface="Arial"/>
                <a:sym typeface="Arial"/>
              </a:rPr>
              <a:t>: </a:t>
            </a:r>
            <a:r>
              <a:rPr lang="en-US" sz="700">
                <a:solidFill>
                  <a:srgbClr val="539F20"/>
                </a:solidFill>
                <a:latin typeface="Arial"/>
                <a:ea typeface="Arial"/>
                <a:cs typeface="Arial"/>
                <a:sym typeface="Arial"/>
              </a:rPr>
              <a:t>Prof. Ing. Pasquale Dal</a:t>
            </a:r>
            <a:endParaRPr sz="700">
              <a:latin typeface="Arial"/>
              <a:ea typeface="Arial"/>
              <a:cs typeface="Arial"/>
              <a:sym typeface="Arial"/>
            </a:endParaRPr>
          </a:p>
        </p:txBody>
      </p:sp>
      <p:sp>
        <p:nvSpPr>
          <p:cNvPr id="290" name="Google Shape;290;p36"/>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37"/>
          <p:cNvSpPr txBox="1"/>
          <p:nvPr/>
        </p:nvSpPr>
        <p:spPr>
          <a:xfrm>
            <a:off x="573275" y="954253"/>
            <a:ext cx="8755500" cy="3111000"/>
          </a:xfrm>
          <a:prstGeom prst="rect">
            <a:avLst/>
          </a:prstGeom>
          <a:noFill/>
          <a:ln>
            <a:noFill/>
          </a:ln>
        </p:spPr>
        <p:txBody>
          <a:bodyPr anchorCtr="0" anchor="t" bIns="0" lIns="0" spcFirstLastPara="1" rIns="0" wrap="square" tIns="12050">
            <a:spAutoFit/>
          </a:bodyPr>
          <a:lstStyle/>
          <a:p>
            <a:pPr indent="0" lvl="0" marL="12700" marR="0" rtl="0" algn="just">
              <a:lnSpc>
                <a:spcPct val="100000"/>
              </a:lnSpc>
              <a:spcBef>
                <a:spcPts val="0"/>
              </a:spcBef>
              <a:spcAft>
                <a:spcPts val="0"/>
              </a:spcAft>
              <a:buNone/>
            </a:pPr>
            <a:r>
              <a:rPr b="1" lang="en-US" sz="1600" u="sng">
                <a:solidFill>
                  <a:srgbClr val="2A5010"/>
                </a:solidFill>
                <a:latin typeface="Arial"/>
                <a:ea typeface="Arial"/>
                <a:cs typeface="Arial"/>
                <a:sym typeface="Arial"/>
              </a:rPr>
              <a:t>Istituzione di una Denominazione Comunale</a:t>
            </a:r>
            <a:r>
              <a:rPr b="1" lang="en-US" sz="1600">
                <a:solidFill>
                  <a:srgbClr val="2A5010"/>
                </a:solidFill>
                <a:latin typeface="Arial"/>
                <a:ea typeface="Arial"/>
                <a:cs typeface="Arial"/>
                <a:sym typeface="Arial"/>
              </a:rPr>
              <a:t> </a:t>
            </a:r>
            <a:r>
              <a:rPr lang="en-US" sz="1600">
                <a:solidFill>
                  <a:srgbClr val="2A5010"/>
                </a:solidFill>
                <a:latin typeface="Arial"/>
                <a:ea typeface="Arial"/>
                <a:cs typeface="Arial"/>
                <a:sym typeface="Arial"/>
              </a:rPr>
              <a:t>(De.Co.)</a:t>
            </a:r>
            <a:endParaRPr sz="1600">
              <a:latin typeface="Arial"/>
              <a:ea typeface="Arial"/>
              <a:cs typeface="Arial"/>
              <a:sym typeface="Arial"/>
            </a:endParaRPr>
          </a:p>
          <a:p>
            <a:pPr indent="0" lvl="0" marL="0" marR="0" rtl="0" algn="l">
              <a:lnSpc>
                <a:spcPct val="100000"/>
              </a:lnSpc>
              <a:spcBef>
                <a:spcPts val="0"/>
              </a:spcBef>
              <a:spcAft>
                <a:spcPts val="0"/>
              </a:spcAft>
              <a:buNone/>
            </a:pPr>
            <a:r>
              <a:t/>
            </a:r>
            <a:endParaRPr sz="1800">
              <a:latin typeface="Arial"/>
              <a:ea typeface="Arial"/>
              <a:cs typeface="Arial"/>
              <a:sym typeface="Arial"/>
            </a:endParaRPr>
          </a:p>
          <a:p>
            <a:pPr indent="0" lvl="0" marL="0" marR="0" rtl="0" algn="l">
              <a:lnSpc>
                <a:spcPct val="100000"/>
              </a:lnSpc>
              <a:spcBef>
                <a:spcPts val="30"/>
              </a:spcBef>
              <a:spcAft>
                <a:spcPts val="0"/>
              </a:spcAft>
              <a:buNone/>
            </a:pPr>
            <a:r>
              <a:t/>
            </a:r>
            <a:endParaRPr sz="1650">
              <a:latin typeface="Arial"/>
              <a:ea typeface="Arial"/>
              <a:cs typeface="Arial"/>
              <a:sym typeface="Arial"/>
            </a:endParaRPr>
          </a:p>
          <a:p>
            <a:pPr indent="0" lvl="0" marL="12700" marR="5080" rtl="0" algn="just">
              <a:lnSpc>
                <a:spcPct val="100099"/>
              </a:lnSpc>
              <a:spcBef>
                <a:spcPts val="0"/>
              </a:spcBef>
              <a:spcAft>
                <a:spcPts val="0"/>
              </a:spcAft>
              <a:buNone/>
            </a:pPr>
            <a:r>
              <a:rPr lang="en-US" sz="1600">
                <a:solidFill>
                  <a:srgbClr val="2A5010"/>
                </a:solidFill>
              </a:rPr>
              <a:t>Inoltre CNA ha proposto </a:t>
            </a:r>
            <a:r>
              <a:rPr lang="en-US" sz="1600">
                <a:solidFill>
                  <a:srgbClr val="2A5010"/>
                </a:solidFill>
                <a:latin typeface="Arial"/>
                <a:ea typeface="Arial"/>
                <a:cs typeface="Arial"/>
                <a:sym typeface="Arial"/>
              </a:rPr>
              <a:t>l’istituzione di una </a:t>
            </a:r>
            <a:r>
              <a:rPr b="1" lang="en-US" sz="1600">
                <a:solidFill>
                  <a:srgbClr val="2A5010"/>
                </a:solidFill>
                <a:latin typeface="Arial"/>
                <a:ea typeface="Arial"/>
                <a:cs typeface="Arial"/>
                <a:sym typeface="Arial"/>
              </a:rPr>
              <a:t>De.Co. sovracomunale dei Laghi del Gargano </a:t>
            </a:r>
            <a:r>
              <a:rPr lang="en-US" sz="1600">
                <a:solidFill>
                  <a:srgbClr val="2A5010"/>
                </a:solidFill>
                <a:latin typeface="Arial"/>
                <a:ea typeface="Arial"/>
                <a:cs typeface="Arial"/>
                <a:sym typeface="Arial"/>
              </a:rPr>
              <a:t>quale intesa tra   i Comuni coinvolti al fine di censire e valorizzare le attività ed i prodotti agro-alimentari del  territorio lacustre, le attività dell’artigiano artistico tradizionale e della cultura materiale ed  immateriale anche come strumento di promozione dell’immagine del territorio.</a:t>
            </a:r>
            <a:endParaRPr sz="1600">
              <a:latin typeface="Arial"/>
              <a:ea typeface="Arial"/>
              <a:cs typeface="Arial"/>
              <a:sym typeface="Arial"/>
            </a:endParaRPr>
          </a:p>
          <a:p>
            <a:pPr indent="0" lvl="0" marL="12700" marR="19685" rtl="0" algn="just">
              <a:lnSpc>
                <a:spcPct val="116875"/>
              </a:lnSpc>
              <a:spcBef>
                <a:spcPts val="1180"/>
              </a:spcBef>
              <a:spcAft>
                <a:spcPts val="0"/>
              </a:spcAft>
              <a:buNone/>
            </a:pPr>
            <a:r>
              <a:rPr lang="en-US" sz="1600">
                <a:solidFill>
                  <a:srgbClr val="2A5010"/>
                </a:solidFill>
                <a:latin typeface="Arial"/>
                <a:ea typeface="Arial"/>
                <a:cs typeface="Arial"/>
                <a:sym typeface="Arial"/>
              </a:rPr>
              <a:t>Verrà approvato un regolamento per l’istituzione della De.Co. per la tutela e la valorizzazione  della attività agroalimentari ed artigianali tradizionali, sagre, fiere feste ed eventi religiosi locali.</a:t>
            </a:r>
            <a:endParaRPr sz="1600">
              <a:latin typeface="Arial"/>
              <a:ea typeface="Arial"/>
              <a:cs typeface="Arial"/>
              <a:sym typeface="Arial"/>
            </a:endParaRPr>
          </a:p>
        </p:txBody>
      </p:sp>
      <p:pic>
        <p:nvPicPr>
          <p:cNvPr id="296" name="Google Shape;296;p37"/>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297" name="Google Shape;297;p37"/>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298" name="Google Shape;298;p37"/>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38"/>
          <p:cNvSpPr txBox="1"/>
          <p:nvPr/>
        </p:nvSpPr>
        <p:spPr>
          <a:xfrm>
            <a:off x="573272" y="954241"/>
            <a:ext cx="3589654" cy="26924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600" u="sng">
                <a:solidFill>
                  <a:srgbClr val="2A5010"/>
                </a:solidFill>
                <a:latin typeface="Arial"/>
                <a:ea typeface="Arial"/>
                <a:cs typeface="Arial"/>
                <a:sym typeface="Arial"/>
              </a:rPr>
              <a:t>Idroscalo Ivo Monti</a:t>
            </a:r>
            <a:r>
              <a:rPr b="1" lang="en-US" sz="1600">
                <a:solidFill>
                  <a:srgbClr val="2A5010"/>
                </a:solidFill>
                <a:latin typeface="Arial"/>
                <a:ea typeface="Arial"/>
                <a:cs typeface="Arial"/>
                <a:sym typeface="Arial"/>
              </a:rPr>
              <a:t> </a:t>
            </a:r>
            <a:r>
              <a:rPr lang="en-US" sz="1600">
                <a:solidFill>
                  <a:srgbClr val="2A5010"/>
                </a:solidFill>
                <a:latin typeface="Arial"/>
                <a:ea typeface="Arial"/>
                <a:cs typeface="Arial"/>
                <a:sym typeface="Arial"/>
              </a:rPr>
              <a:t>(Cagnano Varano)</a:t>
            </a:r>
            <a:endParaRPr sz="1600">
              <a:latin typeface="Arial"/>
              <a:ea typeface="Arial"/>
              <a:cs typeface="Arial"/>
              <a:sym typeface="Arial"/>
            </a:endParaRPr>
          </a:p>
        </p:txBody>
      </p:sp>
      <p:sp>
        <p:nvSpPr>
          <p:cNvPr id="304" name="Google Shape;304;p38"/>
          <p:cNvSpPr txBox="1"/>
          <p:nvPr/>
        </p:nvSpPr>
        <p:spPr>
          <a:xfrm>
            <a:off x="573272" y="1705752"/>
            <a:ext cx="1534160" cy="26924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US" sz="1600">
                <a:solidFill>
                  <a:srgbClr val="2A5010"/>
                </a:solidFill>
                <a:latin typeface="Arial"/>
                <a:ea typeface="Arial"/>
                <a:cs typeface="Arial"/>
                <a:sym typeface="Arial"/>
              </a:rPr>
              <a:t>All’interno	del</a:t>
            </a:r>
            <a:endParaRPr sz="1600">
              <a:latin typeface="Arial"/>
              <a:ea typeface="Arial"/>
              <a:cs typeface="Arial"/>
              <a:sym typeface="Arial"/>
            </a:endParaRPr>
          </a:p>
        </p:txBody>
      </p:sp>
      <p:sp>
        <p:nvSpPr>
          <p:cNvPr id="305" name="Google Shape;305;p38"/>
          <p:cNvSpPr txBox="1"/>
          <p:nvPr/>
        </p:nvSpPr>
        <p:spPr>
          <a:xfrm>
            <a:off x="573273" y="1943571"/>
            <a:ext cx="2799080" cy="26924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US" sz="1600">
                <a:solidFill>
                  <a:srgbClr val="2A5010"/>
                </a:solidFill>
                <a:latin typeface="Arial"/>
                <a:ea typeface="Arial"/>
                <a:cs typeface="Arial"/>
                <a:sym typeface="Arial"/>
              </a:rPr>
              <a:t>Valorizzazione	della	Laguna</a:t>
            </a:r>
            <a:endParaRPr sz="1600">
              <a:latin typeface="Arial"/>
              <a:ea typeface="Arial"/>
              <a:cs typeface="Arial"/>
              <a:sym typeface="Arial"/>
            </a:endParaRPr>
          </a:p>
        </p:txBody>
      </p:sp>
      <p:sp>
        <p:nvSpPr>
          <p:cNvPr id="306" name="Google Shape;306;p38"/>
          <p:cNvSpPr txBox="1"/>
          <p:nvPr/>
        </p:nvSpPr>
        <p:spPr>
          <a:xfrm>
            <a:off x="2421780" y="1705752"/>
            <a:ext cx="2446655" cy="507365"/>
          </a:xfrm>
          <a:prstGeom prst="rect">
            <a:avLst/>
          </a:prstGeom>
          <a:noFill/>
          <a:ln>
            <a:noFill/>
          </a:ln>
        </p:spPr>
        <p:txBody>
          <a:bodyPr anchorCtr="0" anchor="t" bIns="0" lIns="0" spcFirstLastPara="1" rIns="0" wrap="square" tIns="12050">
            <a:spAutoFit/>
          </a:bodyPr>
          <a:lstStyle/>
          <a:p>
            <a:pPr indent="0" lvl="0" marL="0" marR="13334" rtl="0" algn="r">
              <a:lnSpc>
                <a:spcPct val="118437"/>
              </a:lnSpc>
              <a:spcBef>
                <a:spcPts val="0"/>
              </a:spcBef>
              <a:spcAft>
                <a:spcPts val="0"/>
              </a:spcAft>
              <a:buNone/>
            </a:pPr>
            <a:r>
              <a:rPr lang="en-US" sz="1600">
                <a:solidFill>
                  <a:srgbClr val="2A5010"/>
                </a:solidFill>
                <a:latin typeface="Arial"/>
                <a:ea typeface="Arial"/>
                <a:cs typeface="Arial"/>
                <a:sym typeface="Arial"/>
              </a:rPr>
              <a:t>Progetto	Integrato	di</a:t>
            </a:r>
            <a:endParaRPr sz="1600">
              <a:latin typeface="Arial"/>
              <a:ea typeface="Arial"/>
              <a:cs typeface="Arial"/>
              <a:sym typeface="Arial"/>
            </a:endParaRPr>
          </a:p>
          <a:p>
            <a:pPr indent="0" lvl="0" marL="0" marR="5080" rtl="0" algn="r">
              <a:lnSpc>
                <a:spcPct val="118437"/>
              </a:lnSpc>
              <a:spcBef>
                <a:spcPts val="0"/>
              </a:spcBef>
              <a:spcAft>
                <a:spcPts val="0"/>
              </a:spcAft>
              <a:buNone/>
            </a:pPr>
            <a:r>
              <a:rPr lang="en-US" sz="1600">
                <a:solidFill>
                  <a:srgbClr val="2A5010"/>
                </a:solidFill>
                <a:latin typeface="Arial"/>
                <a:ea typeface="Arial"/>
                <a:cs typeface="Arial"/>
                <a:sym typeface="Arial"/>
              </a:rPr>
              <a:t>di	Varano,	il</a:t>
            </a:r>
            <a:endParaRPr sz="1600">
              <a:latin typeface="Arial"/>
              <a:ea typeface="Arial"/>
              <a:cs typeface="Arial"/>
              <a:sym typeface="Arial"/>
            </a:endParaRPr>
          </a:p>
        </p:txBody>
      </p:sp>
      <p:sp>
        <p:nvSpPr>
          <p:cNvPr id="307" name="Google Shape;307;p38"/>
          <p:cNvSpPr txBox="1"/>
          <p:nvPr/>
        </p:nvSpPr>
        <p:spPr>
          <a:xfrm>
            <a:off x="573273" y="2190904"/>
            <a:ext cx="4291965" cy="2000250"/>
          </a:xfrm>
          <a:prstGeom prst="rect">
            <a:avLst/>
          </a:prstGeom>
          <a:noFill/>
          <a:ln>
            <a:noFill/>
          </a:ln>
        </p:spPr>
        <p:txBody>
          <a:bodyPr anchorCtr="0" anchor="t" bIns="0" lIns="0" spcFirstLastPara="1" rIns="0" wrap="square" tIns="8875">
            <a:spAutoFit/>
          </a:bodyPr>
          <a:lstStyle/>
          <a:p>
            <a:pPr indent="0" lvl="0" marL="12700" marR="5080" rtl="0" algn="just">
              <a:lnSpc>
                <a:spcPct val="101400"/>
              </a:lnSpc>
              <a:spcBef>
                <a:spcPts val="0"/>
              </a:spcBef>
              <a:spcAft>
                <a:spcPts val="0"/>
              </a:spcAft>
              <a:buNone/>
            </a:pPr>
            <a:r>
              <a:rPr lang="en-US" sz="1600">
                <a:solidFill>
                  <a:srgbClr val="2A5010"/>
                </a:solidFill>
                <a:latin typeface="Arial"/>
                <a:ea typeface="Arial"/>
                <a:cs typeface="Arial"/>
                <a:sym typeface="Arial"/>
              </a:rPr>
              <a:t>Comune di Cagnano Varano ha individuato  alcuni interventi relativi al recupero storico/  ambientale ed alla valorizzazione delle aree  dell’ex Idroscalo, del porto canale di Capojale  e della Chiesa di Santa Barbara ad altissima  valenza strategica per il rilancio del turismo  con notevoli ricadute occupazionali e beneficio  per le piccole e medie imprese locali.</a:t>
            </a:r>
            <a:endParaRPr sz="1600">
              <a:latin typeface="Arial"/>
              <a:ea typeface="Arial"/>
              <a:cs typeface="Arial"/>
              <a:sym typeface="Arial"/>
            </a:endParaRPr>
          </a:p>
        </p:txBody>
      </p:sp>
      <p:pic>
        <p:nvPicPr>
          <p:cNvPr id="308" name="Google Shape;308;p38"/>
          <p:cNvPicPr preferRelativeResize="0"/>
          <p:nvPr/>
        </p:nvPicPr>
        <p:blipFill rotWithShape="1">
          <a:blip r:embed="rId3">
            <a:alphaModFix/>
          </a:blip>
          <a:srcRect b="0" l="0" r="0" t="0"/>
          <a:stretch/>
        </p:blipFill>
        <p:spPr>
          <a:xfrm>
            <a:off x="5641606" y="1017649"/>
            <a:ext cx="3595384" cy="5049310"/>
          </a:xfrm>
          <a:prstGeom prst="rect">
            <a:avLst/>
          </a:prstGeom>
          <a:noFill/>
          <a:ln>
            <a:noFill/>
          </a:ln>
        </p:spPr>
      </p:pic>
      <p:pic>
        <p:nvPicPr>
          <p:cNvPr id="309" name="Google Shape;309;p38"/>
          <p:cNvPicPr preferRelativeResize="0"/>
          <p:nvPr/>
        </p:nvPicPr>
        <p:blipFill rotWithShape="1">
          <a:blip r:embed="rId4">
            <a:alphaModFix/>
          </a:blip>
          <a:srcRect b="0" l="0" r="0" t="0"/>
          <a:stretch/>
        </p:blipFill>
        <p:spPr>
          <a:xfrm>
            <a:off x="6245121" y="137112"/>
            <a:ext cx="3507796" cy="618406"/>
          </a:xfrm>
          <a:prstGeom prst="rect">
            <a:avLst/>
          </a:prstGeom>
          <a:noFill/>
          <a:ln>
            <a:noFill/>
          </a:ln>
        </p:spPr>
      </p:pic>
      <p:sp>
        <p:nvSpPr>
          <p:cNvPr id="310" name="Google Shape;310;p38"/>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311" name="Google Shape;311;p38"/>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2"/>
          <p:cNvSpPr txBox="1"/>
          <p:nvPr/>
        </p:nvSpPr>
        <p:spPr>
          <a:xfrm>
            <a:off x="235050" y="822051"/>
            <a:ext cx="8752200" cy="388770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600" u="sng">
                <a:solidFill>
                  <a:srgbClr val="2A5010"/>
                </a:solidFill>
                <a:latin typeface="Arial"/>
                <a:ea typeface="Arial"/>
                <a:cs typeface="Arial"/>
                <a:sym typeface="Arial"/>
              </a:rPr>
              <a:t>Premessa</a:t>
            </a:r>
            <a:endParaRPr sz="1600">
              <a:latin typeface="Arial"/>
              <a:ea typeface="Arial"/>
              <a:cs typeface="Arial"/>
              <a:sym typeface="Arial"/>
            </a:endParaRPr>
          </a:p>
          <a:p>
            <a:pPr indent="0" lvl="0" marL="0" marR="0" rtl="0" algn="l">
              <a:lnSpc>
                <a:spcPct val="100000"/>
              </a:lnSpc>
              <a:spcBef>
                <a:spcPts val="0"/>
              </a:spcBef>
              <a:spcAft>
                <a:spcPts val="0"/>
              </a:spcAft>
              <a:buNone/>
            </a:pPr>
            <a:r>
              <a:t/>
            </a:r>
            <a:endParaRPr sz="1800">
              <a:latin typeface="Arial"/>
              <a:ea typeface="Arial"/>
              <a:cs typeface="Arial"/>
              <a:sym typeface="Arial"/>
            </a:endParaRPr>
          </a:p>
          <a:p>
            <a:pPr indent="0" lvl="0" marL="0" marR="0" rtl="0" algn="l">
              <a:lnSpc>
                <a:spcPct val="100000"/>
              </a:lnSpc>
              <a:spcBef>
                <a:spcPts val="30"/>
              </a:spcBef>
              <a:spcAft>
                <a:spcPts val="0"/>
              </a:spcAft>
              <a:buNone/>
            </a:pPr>
            <a:r>
              <a:t/>
            </a:r>
            <a:endParaRPr sz="1650">
              <a:latin typeface="Arial"/>
              <a:ea typeface="Arial"/>
              <a:cs typeface="Arial"/>
              <a:sym typeface="Arial"/>
            </a:endParaRPr>
          </a:p>
          <a:p>
            <a:pPr indent="0" lvl="0" marL="12700" marR="5080" rtl="0" algn="just">
              <a:lnSpc>
                <a:spcPct val="100099"/>
              </a:lnSpc>
              <a:spcBef>
                <a:spcPts val="0"/>
              </a:spcBef>
              <a:spcAft>
                <a:spcPts val="0"/>
              </a:spcAft>
              <a:buNone/>
            </a:pPr>
            <a:r>
              <a:rPr lang="en-US" sz="1600">
                <a:solidFill>
                  <a:srgbClr val="2A5010"/>
                </a:solidFill>
                <a:latin typeface="Arial"/>
                <a:ea typeface="Arial"/>
                <a:cs typeface="Arial"/>
                <a:sym typeface="Arial"/>
              </a:rPr>
              <a:t>Attraverso la L.R. n. 63 del 22/12/2017 “</a:t>
            </a:r>
            <a:r>
              <a:rPr b="1" lang="en-US" sz="1600">
                <a:solidFill>
                  <a:srgbClr val="2A5010"/>
                </a:solidFill>
                <a:latin typeface="Arial"/>
                <a:ea typeface="Arial"/>
                <a:cs typeface="Arial"/>
                <a:sym typeface="Arial"/>
              </a:rPr>
              <a:t>Norme per programmi d’area integrati</a:t>
            </a:r>
            <a:r>
              <a:rPr lang="en-US" sz="1600">
                <a:solidFill>
                  <a:srgbClr val="2A5010"/>
                </a:solidFill>
                <a:latin typeface="Arial"/>
                <a:ea typeface="Arial"/>
                <a:cs typeface="Arial"/>
                <a:sym typeface="Arial"/>
              </a:rPr>
              <a:t>”, la Regione  Puglia, al fine di accrescere l’integrazione fra gli Enti locali, il coordinamento delle iniziative,  l’impiego integrato delle risorse finanziarie, promuove la predisposizione e la realizzazione di  </a:t>
            </a:r>
            <a:r>
              <a:rPr b="1" lang="en-US" sz="1600">
                <a:solidFill>
                  <a:srgbClr val="2A5010"/>
                </a:solidFill>
                <a:latin typeface="Arial"/>
                <a:ea typeface="Arial"/>
                <a:cs typeface="Arial"/>
                <a:sym typeface="Arial"/>
              </a:rPr>
              <a:t>Programmi d’Area Integrati </a:t>
            </a:r>
            <a:r>
              <a:rPr lang="en-US" sz="1600">
                <a:solidFill>
                  <a:srgbClr val="2A5010"/>
                </a:solidFill>
                <a:latin typeface="Arial"/>
                <a:ea typeface="Arial"/>
                <a:cs typeface="Arial"/>
                <a:sym typeface="Arial"/>
              </a:rPr>
              <a:t>(P.d.A.).</a:t>
            </a:r>
            <a:endParaRPr sz="1600">
              <a:latin typeface="Arial"/>
              <a:ea typeface="Arial"/>
              <a:cs typeface="Arial"/>
              <a:sym typeface="Arial"/>
            </a:endParaRPr>
          </a:p>
          <a:p>
            <a:pPr indent="0" lvl="0" marL="0" marR="0" rtl="0" algn="l">
              <a:lnSpc>
                <a:spcPct val="100000"/>
              </a:lnSpc>
              <a:spcBef>
                <a:spcPts val="0"/>
              </a:spcBef>
              <a:spcAft>
                <a:spcPts val="0"/>
              </a:spcAft>
              <a:buNone/>
            </a:pPr>
            <a:r>
              <a:t/>
            </a:r>
            <a:endParaRPr sz="1800">
              <a:latin typeface="Arial"/>
              <a:ea typeface="Arial"/>
              <a:cs typeface="Arial"/>
              <a:sym typeface="Arial"/>
            </a:endParaRPr>
          </a:p>
          <a:p>
            <a:pPr indent="0" lvl="0" marL="0" marR="0" rtl="0" algn="l">
              <a:lnSpc>
                <a:spcPct val="100000"/>
              </a:lnSpc>
              <a:spcBef>
                <a:spcPts val="20"/>
              </a:spcBef>
              <a:spcAft>
                <a:spcPts val="0"/>
              </a:spcAft>
              <a:buNone/>
            </a:pPr>
            <a:r>
              <a:t/>
            </a:r>
            <a:endParaRPr sz="1650">
              <a:latin typeface="Arial"/>
              <a:ea typeface="Arial"/>
              <a:cs typeface="Arial"/>
              <a:sym typeface="Arial"/>
            </a:endParaRPr>
          </a:p>
          <a:p>
            <a:pPr indent="0" lvl="0" marL="12700" marR="6350" rtl="0" algn="just">
              <a:lnSpc>
                <a:spcPct val="100499"/>
              </a:lnSpc>
              <a:spcBef>
                <a:spcPts val="0"/>
              </a:spcBef>
              <a:spcAft>
                <a:spcPts val="0"/>
              </a:spcAft>
              <a:buNone/>
            </a:pPr>
            <a:r>
              <a:rPr lang="en-US" sz="1600">
                <a:solidFill>
                  <a:srgbClr val="2A5010"/>
                </a:solidFill>
                <a:latin typeface="Arial"/>
                <a:ea typeface="Arial"/>
                <a:cs typeface="Arial"/>
                <a:sym typeface="Arial"/>
              </a:rPr>
              <a:t>In data </a:t>
            </a:r>
            <a:r>
              <a:rPr lang="en-US" sz="1600">
                <a:solidFill>
                  <a:srgbClr val="2A5010"/>
                </a:solidFill>
              </a:rPr>
              <a:t>16 Maggio 2019</a:t>
            </a:r>
            <a:r>
              <a:rPr lang="en-US" sz="1600">
                <a:solidFill>
                  <a:srgbClr val="2A5010"/>
                </a:solidFill>
                <a:latin typeface="Arial"/>
                <a:ea typeface="Arial"/>
                <a:cs typeface="Arial"/>
                <a:sym typeface="Arial"/>
              </a:rPr>
              <a:t> la </a:t>
            </a:r>
            <a:r>
              <a:rPr b="1" lang="en-US" sz="1600">
                <a:solidFill>
                  <a:srgbClr val="2A5010"/>
                </a:solidFill>
                <a:latin typeface="Arial"/>
                <a:ea typeface="Arial"/>
                <a:cs typeface="Arial"/>
                <a:sym typeface="Arial"/>
              </a:rPr>
              <a:t>C.N.A. </a:t>
            </a:r>
            <a:r>
              <a:rPr lang="en-US" sz="1600">
                <a:solidFill>
                  <a:srgbClr val="2A5010"/>
                </a:solidFill>
                <a:latin typeface="Arial"/>
                <a:ea typeface="Arial"/>
                <a:cs typeface="Arial"/>
                <a:sym typeface="Arial"/>
              </a:rPr>
              <a:t>(Confederazione Nazionale dell’Artigianato e della Piccola e Media  Impresa) della Provincia di Foggia </a:t>
            </a:r>
            <a:r>
              <a:rPr lang="en-US" sz="1600">
                <a:solidFill>
                  <a:srgbClr val="2A5010"/>
                </a:solidFill>
              </a:rPr>
              <a:t>e</a:t>
            </a:r>
            <a:r>
              <a:rPr lang="en-US" sz="1600">
                <a:solidFill>
                  <a:srgbClr val="2A5010"/>
                </a:solidFill>
                <a:latin typeface="Arial"/>
                <a:ea typeface="Arial"/>
                <a:cs typeface="Arial"/>
                <a:sym typeface="Arial"/>
              </a:rPr>
              <a:t> i Comuni di </a:t>
            </a:r>
            <a:r>
              <a:rPr b="1" lang="en-US" sz="1600">
                <a:solidFill>
                  <a:srgbClr val="2A5010"/>
                </a:solidFill>
                <a:latin typeface="Arial"/>
                <a:ea typeface="Arial"/>
                <a:cs typeface="Arial"/>
                <a:sym typeface="Arial"/>
              </a:rPr>
              <a:t>Apricena, Cagnano Varano, Carpino,  Ischitella, Lesina, Poggio Imperiale, San Nicandro Garganico e Vico del Gargano </a:t>
            </a:r>
            <a:r>
              <a:rPr lang="en-US" sz="1600">
                <a:solidFill>
                  <a:srgbClr val="2A5010"/>
                </a:solidFill>
              </a:rPr>
              <a:t>hanno sottoscritto un protocollo d’intesa per la r</a:t>
            </a:r>
            <a:r>
              <a:rPr lang="en-US" sz="1600">
                <a:solidFill>
                  <a:srgbClr val="2A5010"/>
                </a:solidFill>
                <a:latin typeface="Arial"/>
                <a:ea typeface="Arial"/>
                <a:cs typeface="Arial"/>
                <a:sym typeface="Arial"/>
              </a:rPr>
              <a:t>edazione di  un Programma d’Area Integrato riguardante la zona dei </a:t>
            </a:r>
            <a:r>
              <a:rPr b="1" lang="en-US" sz="1600">
                <a:solidFill>
                  <a:srgbClr val="2A5010"/>
                </a:solidFill>
                <a:latin typeface="Arial"/>
                <a:ea typeface="Arial"/>
                <a:cs typeface="Arial"/>
                <a:sym typeface="Arial"/>
              </a:rPr>
              <a:t>Laghi del Gargano</a:t>
            </a:r>
            <a:r>
              <a:rPr lang="en-US" sz="1600">
                <a:solidFill>
                  <a:srgbClr val="2A5010"/>
                </a:solidFill>
                <a:latin typeface="Arial"/>
                <a:ea typeface="Arial"/>
                <a:cs typeface="Arial"/>
                <a:sym typeface="Arial"/>
              </a:rPr>
              <a:t>.</a:t>
            </a:r>
            <a:endParaRPr sz="1600">
              <a:latin typeface="Arial"/>
              <a:ea typeface="Arial"/>
              <a:cs typeface="Arial"/>
              <a:sym typeface="Arial"/>
            </a:endParaRPr>
          </a:p>
        </p:txBody>
      </p:sp>
      <p:pic>
        <p:nvPicPr>
          <p:cNvPr id="72" name="Google Shape;72;p2"/>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73" name="Google Shape;73;p2"/>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74" name="Google Shape;74;p2"/>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49"/>
          <p:cNvSpPr txBox="1"/>
          <p:nvPr/>
        </p:nvSpPr>
        <p:spPr>
          <a:xfrm>
            <a:off x="573272" y="954241"/>
            <a:ext cx="8754745" cy="2866390"/>
          </a:xfrm>
          <a:prstGeom prst="rect">
            <a:avLst/>
          </a:prstGeom>
          <a:noFill/>
          <a:ln>
            <a:noFill/>
          </a:ln>
        </p:spPr>
        <p:txBody>
          <a:bodyPr anchorCtr="0" anchor="t" bIns="0" lIns="0" spcFirstLastPara="1" rIns="0" wrap="square" tIns="12050">
            <a:spAutoFit/>
          </a:bodyPr>
          <a:lstStyle/>
          <a:p>
            <a:pPr indent="0" lvl="0" marL="12700" marR="0" rtl="0" algn="just">
              <a:lnSpc>
                <a:spcPct val="100000"/>
              </a:lnSpc>
              <a:spcBef>
                <a:spcPts val="0"/>
              </a:spcBef>
              <a:spcAft>
                <a:spcPts val="0"/>
              </a:spcAft>
              <a:buNone/>
            </a:pPr>
            <a:r>
              <a:rPr b="1" lang="en-US" sz="1600" u="sng">
                <a:solidFill>
                  <a:srgbClr val="2A5010"/>
                </a:solidFill>
                <a:latin typeface="Arial"/>
                <a:ea typeface="Arial"/>
                <a:cs typeface="Arial"/>
                <a:sym typeface="Arial"/>
              </a:rPr>
              <a:t>P.I.R.T. - Torre Mileto</a:t>
            </a:r>
            <a:endParaRPr sz="1600">
              <a:latin typeface="Arial"/>
              <a:ea typeface="Arial"/>
              <a:cs typeface="Arial"/>
              <a:sym typeface="Arial"/>
            </a:endParaRPr>
          </a:p>
          <a:p>
            <a:pPr indent="0" lvl="0" marL="0" marR="0" rtl="0" algn="l">
              <a:lnSpc>
                <a:spcPct val="100000"/>
              </a:lnSpc>
              <a:spcBef>
                <a:spcPts val="0"/>
              </a:spcBef>
              <a:spcAft>
                <a:spcPts val="0"/>
              </a:spcAft>
              <a:buNone/>
            </a:pPr>
            <a:r>
              <a:t/>
            </a:r>
            <a:endParaRPr sz="1800">
              <a:latin typeface="Arial"/>
              <a:ea typeface="Arial"/>
              <a:cs typeface="Arial"/>
              <a:sym typeface="Arial"/>
            </a:endParaRPr>
          </a:p>
          <a:p>
            <a:pPr indent="0" lvl="0" marL="0" marR="0" rtl="0" algn="l">
              <a:lnSpc>
                <a:spcPct val="100000"/>
              </a:lnSpc>
              <a:spcBef>
                <a:spcPts val="15"/>
              </a:spcBef>
              <a:spcAft>
                <a:spcPts val="0"/>
              </a:spcAft>
              <a:buNone/>
            </a:pPr>
            <a:r>
              <a:t/>
            </a:r>
            <a:endParaRPr sz="1650">
              <a:latin typeface="Arial"/>
              <a:ea typeface="Arial"/>
              <a:cs typeface="Arial"/>
              <a:sym typeface="Arial"/>
            </a:endParaRPr>
          </a:p>
          <a:p>
            <a:pPr indent="0" lvl="0" marL="12700" marR="5080" rtl="0" algn="just">
              <a:lnSpc>
                <a:spcPct val="100699"/>
              </a:lnSpc>
              <a:spcBef>
                <a:spcPts val="5"/>
              </a:spcBef>
              <a:spcAft>
                <a:spcPts val="0"/>
              </a:spcAft>
              <a:buNone/>
            </a:pPr>
            <a:r>
              <a:rPr lang="en-US" sz="1600">
                <a:solidFill>
                  <a:srgbClr val="2A5010"/>
                </a:solidFill>
                <a:latin typeface="Arial"/>
                <a:ea typeface="Arial"/>
                <a:cs typeface="Arial"/>
                <a:sym typeface="Arial"/>
              </a:rPr>
              <a:t>Nel territorio comunale di Lesina ricade quell’intervento che fa attribuire la maglia nera degli  ambientalisti all’intera regione. Si tratta di “Torre Mileto”, un </a:t>
            </a:r>
            <a:r>
              <a:rPr b="1" lang="en-US" sz="1600">
                <a:solidFill>
                  <a:srgbClr val="2A5010"/>
                </a:solidFill>
                <a:latin typeface="Arial"/>
                <a:ea typeface="Arial"/>
                <a:cs typeface="Arial"/>
                <a:sym typeface="Arial"/>
              </a:rPr>
              <a:t>villaggio spontaneo di circa 2.000  case costruite abusivamente</a:t>
            </a:r>
            <a:r>
              <a:rPr lang="en-US" sz="1600">
                <a:solidFill>
                  <a:srgbClr val="2A5010"/>
                </a:solidFill>
                <a:latin typeface="Arial"/>
                <a:ea typeface="Arial"/>
                <a:cs typeface="Arial"/>
                <a:sym typeface="Arial"/>
              </a:rPr>
              <a:t>, che è già stato oggetto di un </a:t>
            </a:r>
            <a:r>
              <a:rPr b="1" lang="en-US" sz="1600">
                <a:solidFill>
                  <a:srgbClr val="2A5010"/>
                </a:solidFill>
                <a:latin typeface="Arial"/>
                <a:ea typeface="Arial"/>
                <a:cs typeface="Arial"/>
                <a:sym typeface="Arial"/>
              </a:rPr>
              <a:t>Piano di Interventi. di Recupero  Territoriale </a:t>
            </a:r>
            <a:r>
              <a:rPr lang="en-US" sz="1600">
                <a:solidFill>
                  <a:srgbClr val="2A5010"/>
                </a:solidFill>
                <a:latin typeface="Arial"/>
                <a:ea typeface="Arial"/>
                <a:cs typeface="Arial"/>
                <a:sym typeface="Arial"/>
              </a:rPr>
              <a:t>(P.I.R.T.), già approvato dal Comune e dalla Regione ma bloccatosi per una  </a:t>
            </a:r>
            <a:r>
              <a:rPr b="1" lang="en-US" sz="1600">
                <a:solidFill>
                  <a:srgbClr val="2A5010"/>
                </a:solidFill>
                <a:latin typeface="Arial"/>
                <a:ea typeface="Arial"/>
                <a:cs typeface="Arial"/>
                <a:sym typeface="Arial"/>
              </a:rPr>
              <a:t>vertenza sugli usi civici </a:t>
            </a:r>
            <a:r>
              <a:rPr lang="en-US" sz="1600">
                <a:solidFill>
                  <a:srgbClr val="2A5010"/>
                </a:solidFill>
                <a:latin typeface="Arial"/>
                <a:ea typeface="Arial"/>
                <a:cs typeface="Arial"/>
                <a:sym typeface="Arial"/>
              </a:rPr>
              <a:t>intentata dal Comune di San Nicandro Garganico, peraltro conclusasi  favorevolmente per il Comune di Lesina qualche mese fa.</a:t>
            </a:r>
            <a:endParaRPr sz="1600">
              <a:latin typeface="Arial"/>
              <a:ea typeface="Arial"/>
              <a:cs typeface="Arial"/>
              <a:sym typeface="Arial"/>
            </a:endParaRPr>
          </a:p>
          <a:p>
            <a:pPr indent="0" lvl="0" marL="12700" marR="18415" rtl="0" algn="just">
              <a:lnSpc>
                <a:spcPct val="116875"/>
              </a:lnSpc>
              <a:spcBef>
                <a:spcPts val="1180"/>
              </a:spcBef>
              <a:spcAft>
                <a:spcPts val="0"/>
              </a:spcAft>
              <a:buNone/>
            </a:pPr>
            <a:r>
              <a:rPr lang="en-US" sz="1600">
                <a:solidFill>
                  <a:srgbClr val="2A5010"/>
                </a:solidFill>
                <a:latin typeface="Arial"/>
                <a:ea typeface="Arial"/>
                <a:cs typeface="Arial"/>
                <a:sym typeface="Arial"/>
              </a:rPr>
              <a:t>Anche per tale motivo Lesina potrebbe divenire </a:t>
            </a:r>
            <a:r>
              <a:rPr b="1" lang="en-US" sz="1600">
                <a:solidFill>
                  <a:srgbClr val="2A5010"/>
                </a:solidFill>
                <a:latin typeface="Arial"/>
                <a:ea typeface="Arial"/>
                <a:cs typeface="Arial"/>
                <a:sym typeface="Arial"/>
              </a:rPr>
              <a:t>luogo di sperimentazione per il recupero  urbanistico e la riqualificazione ambientale e paesaggistica di paesaggi degradati</a:t>
            </a:r>
            <a:r>
              <a:rPr lang="en-US" sz="1600">
                <a:solidFill>
                  <a:srgbClr val="2A5010"/>
                </a:solidFill>
                <a:latin typeface="Arial"/>
                <a:ea typeface="Arial"/>
                <a:cs typeface="Arial"/>
                <a:sym typeface="Arial"/>
              </a:rPr>
              <a:t>.</a:t>
            </a:r>
            <a:endParaRPr sz="1600">
              <a:latin typeface="Arial"/>
              <a:ea typeface="Arial"/>
              <a:cs typeface="Arial"/>
              <a:sym typeface="Arial"/>
            </a:endParaRPr>
          </a:p>
        </p:txBody>
      </p:sp>
      <p:pic>
        <p:nvPicPr>
          <p:cNvPr id="317" name="Google Shape;317;p49"/>
          <p:cNvPicPr preferRelativeResize="0"/>
          <p:nvPr/>
        </p:nvPicPr>
        <p:blipFill rotWithShape="1">
          <a:blip r:embed="rId3">
            <a:alphaModFix/>
          </a:blip>
          <a:srcRect b="0" l="0" r="0" t="0"/>
          <a:stretch/>
        </p:blipFill>
        <p:spPr>
          <a:xfrm>
            <a:off x="632188" y="4914679"/>
            <a:ext cx="8628922" cy="1437098"/>
          </a:xfrm>
          <a:prstGeom prst="rect">
            <a:avLst/>
          </a:prstGeom>
          <a:noFill/>
          <a:ln>
            <a:noFill/>
          </a:ln>
        </p:spPr>
      </p:pic>
      <p:pic>
        <p:nvPicPr>
          <p:cNvPr id="318" name="Google Shape;318;p49"/>
          <p:cNvPicPr preferRelativeResize="0"/>
          <p:nvPr/>
        </p:nvPicPr>
        <p:blipFill rotWithShape="1">
          <a:blip r:embed="rId4">
            <a:alphaModFix/>
          </a:blip>
          <a:srcRect b="0" l="0" r="0" t="0"/>
          <a:stretch/>
        </p:blipFill>
        <p:spPr>
          <a:xfrm>
            <a:off x="6245121" y="137112"/>
            <a:ext cx="3507796" cy="618406"/>
          </a:xfrm>
          <a:prstGeom prst="rect">
            <a:avLst/>
          </a:prstGeom>
          <a:noFill/>
          <a:ln>
            <a:noFill/>
          </a:ln>
        </p:spPr>
      </p:pic>
      <p:sp>
        <p:nvSpPr>
          <p:cNvPr id="319" name="Google Shape;319;p49"/>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320" name="Google Shape;320;p49"/>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53"/>
          <p:cNvSpPr txBox="1"/>
          <p:nvPr/>
        </p:nvSpPr>
        <p:spPr>
          <a:xfrm>
            <a:off x="573272" y="954241"/>
            <a:ext cx="8764270" cy="5172710"/>
          </a:xfrm>
          <a:prstGeom prst="rect">
            <a:avLst/>
          </a:prstGeom>
          <a:noFill/>
          <a:ln>
            <a:noFill/>
          </a:ln>
        </p:spPr>
        <p:txBody>
          <a:bodyPr anchorCtr="0" anchor="t" bIns="0" lIns="0" spcFirstLastPara="1" rIns="0" wrap="square" tIns="12050">
            <a:spAutoFit/>
          </a:bodyPr>
          <a:lstStyle/>
          <a:p>
            <a:pPr indent="0" lvl="0" marL="12700" marR="0" rtl="0" algn="just">
              <a:lnSpc>
                <a:spcPct val="100000"/>
              </a:lnSpc>
              <a:spcBef>
                <a:spcPts val="0"/>
              </a:spcBef>
              <a:spcAft>
                <a:spcPts val="0"/>
              </a:spcAft>
              <a:buNone/>
            </a:pPr>
            <a:r>
              <a:rPr b="1" lang="en-US" sz="1600" u="sng">
                <a:solidFill>
                  <a:srgbClr val="2A5010"/>
                </a:solidFill>
                <a:latin typeface="Arial"/>
                <a:ea typeface="Arial"/>
                <a:cs typeface="Arial"/>
                <a:sym typeface="Arial"/>
              </a:rPr>
              <a:t>Centri storici</a:t>
            </a:r>
            <a:endParaRPr sz="1600">
              <a:latin typeface="Arial"/>
              <a:ea typeface="Arial"/>
              <a:cs typeface="Arial"/>
              <a:sym typeface="Arial"/>
            </a:endParaRPr>
          </a:p>
          <a:p>
            <a:pPr indent="0" lvl="0" marL="0" marR="0" rtl="0" algn="l">
              <a:lnSpc>
                <a:spcPct val="100000"/>
              </a:lnSpc>
              <a:spcBef>
                <a:spcPts val="0"/>
              </a:spcBef>
              <a:spcAft>
                <a:spcPts val="0"/>
              </a:spcAft>
              <a:buNone/>
            </a:pPr>
            <a:r>
              <a:t/>
            </a:r>
            <a:endParaRPr sz="1800">
              <a:latin typeface="Arial"/>
              <a:ea typeface="Arial"/>
              <a:cs typeface="Arial"/>
              <a:sym typeface="Arial"/>
            </a:endParaRPr>
          </a:p>
          <a:p>
            <a:pPr indent="0" lvl="0" marL="0" marR="0" rtl="0" algn="l">
              <a:lnSpc>
                <a:spcPct val="100000"/>
              </a:lnSpc>
              <a:spcBef>
                <a:spcPts val="40"/>
              </a:spcBef>
              <a:spcAft>
                <a:spcPts val="0"/>
              </a:spcAft>
              <a:buNone/>
            </a:pPr>
            <a:r>
              <a:t/>
            </a:r>
            <a:endParaRPr sz="1650">
              <a:latin typeface="Arial"/>
              <a:ea typeface="Arial"/>
              <a:cs typeface="Arial"/>
              <a:sym typeface="Arial"/>
            </a:endParaRPr>
          </a:p>
          <a:p>
            <a:pPr indent="0" lvl="0" marL="12700" marR="5080" rtl="0" algn="just">
              <a:lnSpc>
                <a:spcPct val="99500"/>
              </a:lnSpc>
              <a:spcBef>
                <a:spcPts val="0"/>
              </a:spcBef>
              <a:spcAft>
                <a:spcPts val="0"/>
              </a:spcAft>
              <a:buNone/>
            </a:pPr>
            <a:r>
              <a:rPr lang="en-US" sz="1600">
                <a:solidFill>
                  <a:srgbClr val="2A5010"/>
                </a:solidFill>
                <a:latin typeface="Arial"/>
                <a:ea typeface="Arial"/>
                <a:cs typeface="Arial"/>
                <a:sym typeface="Arial"/>
              </a:rPr>
              <a:t>Quasi tutti </a:t>
            </a:r>
            <a:r>
              <a:rPr b="1" lang="en-US" sz="1600">
                <a:solidFill>
                  <a:srgbClr val="2A5010"/>
                </a:solidFill>
                <a:latin typeface="Arial"/>
                <a:ea typeface="Arial"/>
                <a:cs typeface="Arial"/>
                <a:sym typeface="Arial"/>
              </a:rPr>
              <a:t>i centri storici </a:t>
            </a:r>
            <a:r>
              <a:rPr lang="en-US" sz="1600">
                <a:solidFill>
                  <a:srgbClr val="2A5010"/>
                </a:solidFill>
                <a:latin typeface="Arial"/>
                <a:ea typeface="Arial"/>
                <a:cs typeface="Arial"/>
                <a:sym typeface="Arial"/>
              </a:rPr>
              <a:t>sono </a:t>
            </a:r>
            <a:r>
              <a:rPr b="1" lang="en-US" sz="1600">
                <a:solidFill>
                  <a:srgbClr val="2A5010"/>
                </a:solidFill>
                <a:latin typeface="Arial"/>
                <a:ea typeface="Arial"/>
                <a:cs typeface="Arial"/>
                <a:sym typeface="Arial"/>
              </a:rPr>
              <a:t>connotati da particolari morfologie di impianto medievale e  da costruzioni</a:t>
            </a:r>
            <a:r>
              <a:rPr lang="en-US" sz="1600">
                <a:solidFill>
                  <a:srgbClr val="2A5010"/>
                </a:solidFill>
                <a:latin typeface="Arial"/>
                <a:ea typeface="Arial"/>
                <a:cs typeface="Arial"/>
                <a:sym typeface="Arial"/>
              </a:rPr>
              <a:t>, a misura d’uomo, </a:t>
            </a:r>
            <a:r>
              <a:rPr b="1" lang="en-US" sz="1600">
                <a:solidFill>
                  <a:srgbClr val="2A5010"/>
                </a:solidFill>
                <a:latin typeface="Arial"/>
                <a:ea typeface="Arial"/>
                <a:cs typeface="Arial"/>
                <a:sym typeface="Arial"/>
              </a:rPr>
              <a:t>con specifiche forme e tecniche costruttive</a:t>
            </a:r>
            <a:r>
              <a:rPr lang="en-US" sz="1600">
                <a:solidFill>
                  <a:srgbClr val="2A5010"/>
                </a:solidFill>
                <a:latin typeface="Arial"/>
                <a:ea typeface="Arial"/>
                <a:cs typeface="Arial"/>
                <a:sym typeface="Arial"/>
              </a:rPr>
              <a:t>, oltre che da  numerosi beni culturali “minori”, come le chiese, i conventi, i palazzi signorili:</a:t>
            </a:r>
            <a:endParaRPr sz="1600">
              <a:latin typeface="Arial"/>
              <a:ea typeface="Arial"/>
              <a:cs typeface="Arial"/>
              <a:sym typeface="Arial"/>
            </a:endParaRPr>
          </a:p>
          <a:p>
            <a:pPr indent="-342265" lvl="0" marL="354965" marR="17780" rtl="0" algn="l">
              <a:lnSpc>
                <a:spcPct val="102499"/>
              </a:lnSpc>
              <a:spcBef>
                <a:spcPts val="1010"/>
              </a:spcBef>
              <a:spcAft>
                <a:spcPts val="0"/>
              </a:spcAft>
              <a:buClr>
                <a:srgbClr val="90C225"/>
              </a:buClr>
              <a:buSzPts val="1100"/>
              <a:buFont typeface="Arimo"/>
              <a:buChar char="►"/>
            </a:pPr>
            <a:r>
              <a:rPr lang="en-US" sz="1400">
                <a:solidFill>
                  <a:srgbClr val="2A5010"/>
                </a:solidFill>
                <a:latin typeface="Arial"/>
                <a:ea typeface="Arial"/>
                <a:cs typeface="Arial"/>
                <a:sym typeface="Arial"/>
              </a:rPr>
              <a:t>il centro antico di </a:t>
            </a:r>
            <a:r>
              <a:rPr b="1" lang="en-US" sz="1400">
                <a:solidFill>
                  <a:srgbClr val="2A5010"/>
                </a:solidFill>
                <a:latin typeface="Arial"/>
                <a:ea typeface="Arial"/>
                <a:cs typeface="Arial"/>
                <a:sym typeface="Arial"/>
              </a:rPr>
              <a:t>Apricena</a:t>
            </a:r>
            <a:r>
              <a:rPr lang="en-US" sz="1400">
                <a:solidFill>
                  <a:srgbClr val="2A5010"/>
                </a:solidFill>
                <a:latin typeface="Arial"/>
                <a:ea typeface="Arial"/>
                <a:cs typeface="Arial"/>
                <a:sym typeface="Arial"/>
              </a:rPr>
              <a:t>, di discreta estensione, dislocato centralmente rispetto al centro abitato, con  torri difensive ancora in buone condizioni;</a:t>
            </a:r>
            <a:endParaRPr sz="1400">
              <a:latin typeface="Arial"/>
              <a:ea typeface="Arial"/>
              <a:cs typeface="Arial"/>
              <a:sym typeface="Arial"/>
            </a:endParaRPr>
          </a:p>
          <a:p>
            <a:pPr indent="-342265" lvl="0" marL="354965" marR="22225" rtl="0" algn="l">
              <a:lnSpc>
                <a:spcPct val="102499"/>
              </a:lnSpc>
              <a:spcBef>
                <a:spcPts val="900"/>
              </a:spcBef>
              <a:spcAft>
                <a:spcPts val="0"/>
              </a:spcAft>
              <a:buClr>
                <a:srgbClr val="90C225"/>
              </a:buClr>
              <a:buSzPts val="1100"/>
              <a:buFont typeface="Arimo"/>
              <a:buChar char="►"/>
            </a:pPr>
            <a:r>
              <a:rPr lang="en-US" sz="1400">
                <a:solidFill>
                  <a:srgbClr val="2A5010"/>
                </a:solidFill>
                <a:latin typeface="Arial"/>
                <a:ea typeface="Arial"/>
                <a:cs typeface="Arial"/>
                <a:sym typeface="Arial"/>
              </a:rPr>
              <a:t>il centro antico di </a:t>
            </a:r>
            <a:r>
              <a:rPr b="1" lang="en-US" sz="1400">
                <a:solidFill>
                  <a:srgbClr val="2A5010"/>
                </a:solidFill>
                <a:latin typeface="Arial"/>
                <a:ea typeface="Arial"/>
                <a:cs typeface="Arial"/>
                <a:sym typeface="Arial"/>
              </a:rPr>
              <a:t>Cagnano Varano</a:t>
            </a:r>
            <a:r>
              <a:rPr lang="en-US" sz="1400">
                <a:solidFill>
                  <a:srgbClr val="2A5010"/>
                </a:solidFill>
                <a:latin typeface="Arial"/>
                <a:ea typeface="Arial"/>
                <a:cs typeface="Arial"/>
                <a:sym typeface="Arial"/>
              </a:rPr>
              <a:t>, con ampie vedute sul lago omonimo e verso l’interno del promontorio  garganico, raggruppato all’interno del “Castello”;</a:t>
            </a:r>
            <a:endParaRPr sz="1400">
              <a:latin typeface="Arial"/>
              <a:ea typeface="Arial"/>
              <a:cs typeface="Arial"/>
              <a:sym typeface="Arial"/>
            </a:endParaRPr>
          </a:p>
          <a:p>
            <a:pPr indent="-342265" lvl="0" marL="354965" marR="15875" rtl="0" algn="l">
              <a:lnSpc>
                <a:spcPct val="102499"/>
              </a:lnSpc>
              <a:spcBef>
                <a:spcPts val="900"/>
              </a:spcBef>
              <a:spcAft>
                <a:spcPts val="0"/>
              </a:spcAft>
              <a:buClr>
                <a:srgbClr val="90C225"/>
              </a:buClr>
              <a:buSzPts val="1100"/>
              <a:buFont typeface="Arimo"/>
              <a:buChar char="►"/>
            </a:pPr>
            <a:r>
              <a:rPr lang="en-US" sz="1400">
                <a:solidFill>
                  <a:srgbClr val="2A5010"/>
                </a:solidFill>
                <a:latin typeface="Arial"/>
                <a:ea typeface="Arial"/>
                <a:cs typeface="Arial"/>
                <a:sym typeface="Arial"/>
              </a:rPr>
              <a:t>il centro antico di </a:t>
            </a:r>
            <a:r>
              <a:rPr b="1" lang="en-US" sz="1400">
                <a:solidFill>
                  <a:srgbClr val="2A5010"/>
                </a:solidFill>
                <a:latin typeface="Arial"/>
                <a:ea typeface="Arial"/>
                <a:cs typeface="Arial"/>
                <a:sym typeface="Arial"/>
              </a:rPr>
              <a:t>Ischitella</a:t>
            </a:r>
            <a:r>
              <a:rPr lang="en-US" sz="1400">
                <a:solidFill>
                  <a:srgbClr val="2A5010"/>
                </a:solidFill>
                <a:latin typeface="Arial"/>
                <a:ea typeface="Arial"/>
                <a:cs typeface="Arial"/>
                <a:sym typeface="Arial"/>
              </a:rPr>
              <a:t>, di grande valenza paesaggistica per la visuale verso il lago di Varano, con  una forma allungata a “lisca di pesce”;</a:t>
            </a:r>
            <a:endParaRPr sz="1400">
              <a:latin typeface="Arial"/>
              <a:ea typeface="Arial"/>
              <a:cs typeface="Arial"/>
              <a:sym typeface="Arial"/>
            </a:endParaRPr>
          </a:p>
          <a:p>
            <a:pPr indent="-342265" lvl="0" marL="354965" marR="26669" rtl="0" algn="l">
              <a:lnSpc>
                <a:spcPct val="102499"/>
              </a:lnSpc>
              <a:spcBef>
                <a:spcPts val="900"/>
              </a:spcBef>
              <a:spcAft>
                <a:spcPts val="0"/>
              </a:spcAft>
              <a:buClr>
                <a:srgbClr val="90C225"/>
              </a:buClr>
              <a:buSzPts val="1100"/>
              <a:buFont typeface="Arimo"/>
              <a:buChar char="►"/>
            </a:pPr>
            <a:r>
              <a:rPr lang="en-US" sz="1400">
                <a:solidFill>
                  <a:srgbClr val="2A5010"/>
                </a:solidFill>
                <a:latin typeface="Arial"/>
                <a:ea typeface="Arial"/>
                <a:cs typeface="Arial"/>
                <a:sym typeface="Arial"/>
              </a:rPr>
              <a:t>il  centro  antico  di </a:t>
            </a:r>
            <a:r>
              <a:rPr b="1" lang="en-US" sz="1400">
                <a:solidFill>
                  <a:srgbClr val="2A5010"/>
                </a:solidFill>
                <a:latin typeface="Arial"/>
                <a:ea typeface="Arial"/>
                <a:cs typeface="Arial"/>
                <a:sym typeface="Arial"/>
              </a:rPr>
              <a:t>Lesina</a:t>
            </a:r>
            <a:r>
              <a:rPr lang="en-US" sz="1400">
                <a:solidFill>
                  <a:srgbClr val="2A5010"/>
                </a:solidFill>
                <a:latin typeface="Arial"/>
                <a:ea typeface="Arial"/>
                <a:cs typeface="Arial"/>
                <a:sym typeface="Arial"/>
              </a:rPr>
              <a:t>, concentrato	sulla penisoletta che si prolunga sul lago (unica realtà in Italia  meridionale);</a:t>
            </a:r>
            <a:endParaRPr sz="1400">
              <a:latin typeface="Arial"/>
              <a:ea typeface="Arial"/>
              <a:cs typeface="Arial"/>
              <a:sym typeface="Arial"/>
            </a:endParaRPr>
          </a:p>
          <a:p>
            <a:pPr indent="-342900" lvl="0" marL="354965" marR="0" rtl="0" algn="l">
              <a:lnSpc>
                <a:spcPct val="100000"/>
              </a:lnSpc>
              <a:spcBef>
                <a:spcPts val="940"/>
              </a:spcBef>
              <a:spcAft>
                <a:spcPts val="0"/>
              </a:spcAft>
              <a:buClr>
                <a:srgbClr val="90C225"/>
              </a:buClr>
              <a:buSzPts val="1100"/>
              <a:buFont typeface="Arimo"/>
              <a:buChar char="►"/>
            </a:pPr>
            <a:r>
              <a:rPr lang="en-US" sz="1400">
                <a:solidFill>
                  <a:srgbClr val="2A5010"/>
                </a:solidFill>
                <a:latin typeface="Arial"/>
                <a:ea typeface="Arial"/>
                <a:cs typeface="Arial"/>
                <a:sym typeface="Arial"/>
              </a:rPr>
              <a:t>il centro antico di </a:t>
            </a:r>
            <a:r>
              <a:rPr b="1" lang="en-US" sz="1400">
                <a:solidFill>
                  <a:srgbClr val="2A5010"/>
                </a:solidFill>
                <a:latin typeface="Arial"/>
                <a:ea typeface="Arial"/>
                <a:cs typeface="Arial"/>
                <a:sym typeface="Arial"/>
              </a:rPr>
              <a:t>Poggio Imperiale</a:t>
            </a:r>
            <a:r>
              <a:rPr lang="en-US" sz="1400">
                <a:solidFill>
                  <a:srgbClr val="2A5010"/>
                </a:solidFill>
                <a:latin typeface="Arial"/>
                <a:ea typeface="Arial"/>
                <a:cs typeface="Arial"/>
                <a:sym typeface="Arial"/>
              </a:rPr>
              <a:t>, raggruppato all’interno del centro abitato;</a:t>
            </a:r>
            <a:endParaRPr sz="1400">
              <a:latin typeface="Arial"/>
              <a:ea typeface="Arial"/>
              <a:cs typeface="Arial"/>
              <a:sym typeface="Arial"/>
            </a:endParaRPr>
          </a:p>
          <a:p>
            <a:pPr indent="-342265" lvl="0" marL="354965" marR="20320" rtl="0" algn="l">
              <a:lnSpc>
                <a:spcPct val="102499"/>
              </a:lnSpc>
              <a:spcBef>
                <a:spcPts val="975"/>
              </a:spcBef>
              <a:spcAft>
                <a:spcPts val="0"/>
              </a:spcAft>
              <a:buClr>
                <a:srgbClr val="90C225"/>
              </a:buClr>
              <a:buSzPts val="1100"/>
              <a:buFont typeface="Arimo"/>
              <a:buChar char="►"/>
            </a:pPr>
            <a:r>
              <a:rPr lang="en-US" sz="1400">
                <a:solidFill>
                  <a:srgbClr val="2A5010"/>
                </a:solidFill>
                <a:latin typeface="Arial"/>
                <a:ea typeface="Arial"/>
                <a:cs typeface="Arial"/>
                <a:sym typeface="Arial"/>
              </a:rPr>
              <a:t>il centro antico di </a:t>
            </a:r>
            <a:r>
              <a:rPr b="1" lang="en-US" sz="1400">
                <a:solidFill>
                  <a:srgbClr val="2A5010"/>
                </a:solidFill>
                <a:latin typeface="Arial"/>
                <a:ea typeface="Arial"/>
                <a:cs typeface="Arial"/>
                <a:sym typeface="Arial"/>
              </a:rPr>
              <a:t>San Nicandro Garganico</a:t>
            </a:r>
            <a:r>
              <a:rPr lang="en-US" sz="1400">
                <a:solidFill>
                  <a:srgbClr val="2A5010"/>
                </a:solidFill>
                <a:latin typeface="Arial"/>
                <a:ea typeface="Arial"/>
                <a:cs typeface="Arial"/>
                <a:sym typeface="Arial"/>
              </a:rPr>
              <a:t>, con ampie visuali verso i boschi all’interno del promontorio e  verso il lago di Lesina, concentrato nella parte più elevata del centro abitato;</a:t>
            </a:r>
            <a:endParaRPr sz="1400">
              <a:latin typeface="Arial"/>
              <a:ea typeface="Arial"/>
              <a:cs typeface="Arial"/>
              <a:sym typeface="Arial"/>
            </a:endParaRPr>
          </a:p>
          <a:p>
            <a:pPr indent="-342265" lvl="0" marL="354965" marR="24130" rtl="0" algn="l">
              <a:lnSpc>
                <a:spcPct val="102499"/>
              </a:lnSpc>
              <a:spcBef>
                <a:spcPts val="900"/>
              </a:spcBef>
              <a:spcAft>
                <a:spcPts val="0"/>
              </a:spcAft>
              <a:buClr>
                <a:srgbClr val="90C225"/>
              </a:buClr>
              <a:buSzPts val="1100"/>
              <a:buFont typeface="Arimo"/>
              <a:buChar char="►"/>
            </a:pPr>
            <a:r>
              <a:rPr lang="en-US" sz="1400">
                <a:solidFill>
                  <a:srgbClr val="2A5010"/>
                </a:solidFill>
                <a:latin typeface="Arial"/>
                <a:ea typeface="Arial"/>
                <a:cs typeface="Arial"/>
                <a:sym typeface="Arial"/>
              </a:rPr>
              <a:t>il centro antico di </a:t>
            </a:r>
            <a:r>
              <a:rPr b="1" lang="en-US" sz="1400">
                <a:solidFill>
                  <a:srgbClr val="2A5010"/>
                </a:solidFill>
                <a:latin typeface="Arial"/>
                <a:ea typeface="Arial"/>
                <a:cs typeface="Arial"/>
                <a:sym typeface="Arial"/>
              </a:rPr>
              <a:t>Vico del Gargano</a:t>
            </a:r>
            <a:r>
              <a:rPr lang="en-US" sz="1400">
                <a:solidFill>
                  <a:srgbClr val="2A5010"/>
                </a:solidFill>
                <a:latin typeface="Arial"/>
                <a:ea typeface="Arial"/>
                <a:cs typeface="Arial"/>
                <a:sym typeface="Arial"/>
              </a:rPr>
              <a:t>, di notevole estensione, con tutte le torri dislocate lungo le mura di  fortificazione ancora integre.</a:t>
            </a:r>
            <a:endParaRPr sz="1400">
              <a:latin typeface="Arial"/>
              <a:ea typeface="Arial"/>
              <a:cs typeface="Arial"/>
              <a:sym typeface="Arial"/>
            </a:endParaRPr>
          </a:p>
        </p:txBody>
      </p:sp>
      <p:pic>
        <p:nvPicPr>
          <p:cNvPr id="326" name="Google Shape;326;p53"/>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327" name="Google Shape;327;p53"/>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328" name="Google Shape;328;p53"/>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58"/>
          <p:cNvSpPr txBox="1"/>
          <p:nvPr/>
        </p:nvSpPr>
        <p:spPr>
          <a:xfrm>
            <a:off x="573272" y="954241"/>
            <a:ext cx="4306570" cy="5339715"/>
          </a:xfrm>
          <a:prstGeom prst="rect">
            <a:avLst/>
          </a:prstGeom>
          <a:noFill/>
          <a:ln>
            <a:noFill/>
          </a:ln>
        </p:spPr>
        <p:txBody>
          <a:bodyPr anchorCtr="0" anchor="t" bIns="0" lIns="0" spcFirstLastPara="1" rIns="0" wrap="square" tIns="12050">
            <a:spAutoFit/>
          </a:bodyPr>
          <a:lstStyle/>
          <a:p>
            <a:pPr indent="0" lvl="0" marL="12700" marR="0" rtl="0" algn="just">
              <a:lnSpc>
                <a:spcPct val="100000"/>
              </a:lnSpc>
              <a:spcBef>
                <a:spcPts val="0"/>
              </a:spcBef>
              <a:spcAft>
                <a:spcPts val="0"/>
              </a:spcAft>
              <a:buNone/>
            </a:pPr>
            <a:r>
              <a:rPr b="1" lang="en-US" sz="1600" u="sng">
                <a:solidFill>
                  <a:srgbClr val="2A5010"/>
                </a:solidFill>
                <a:latin typeface="Arial"/>
                <a:ea typeface="Arial"/>
                <a:cs typeface="Arial"/>
                <a:sym typeface="Arial"/>
              </a:rPr>
              <a:t>Ricettività turistica delle case sparse</a:t>
            </a:r>
            <a:endParaRPr sz="1600">
              <a:latin typeface="Arial"/>
              <a:ea typeface="Arial"/>
              <a:cs typeface="Arial"/>
              <a:sym typeface="Arial"/>
            </a:endParaRPr>
          </a:p>
          <a:p>
            <a:pPr indent="0" lvl="0" marL="0" marR="0" rtl="0" algn="l">
              <a:lnSpc>
                <a:spcPct val="100000"/>
              </a:lnSpc>
              <a:spcBef>
                <a:spcPts val="0"/>
              </a:spcBef>
              <a:spcAft>
                <a:spcPts val="0"/>
              </a:spcAft>
              <a:buNone/>
            </a:pPr>
            <a:r>
              <a:t/>
            </a:r>
            <a:endParaRPr sz="1800">
              <a:latin typeface="Arial"/>
              <a:ea typeface="Arial"/>
              <a:cs typeface="Arial"/>
              <a:sym typeface="Arial"/>
            </a:endParaRPr>
          </a:p>
          <a:p>
            <a:pPr indent="0" lvl="0" marL="0" marR="0" rtl="0" algn="l">
              <a:lnSpc>
                <a:spcPct val="100000"/>
              </a:lnSpc>
              <a:spcBef>
                <a:spcPts val="15"/>
              </a:spcBef>
              <a:spcAft>
                <a:spcPts val="0"/>
              </a:spcAft>
              <a:buNone/>
            </a:pPr>
            <a:r>
              <a:t/>
            </a:r>
            <a:endParaRPr sz="1650">
              <a:latin typeface="Arial"/>
              <a:ea typeface="Arial"/>
              <a:cs typeface="Arial"/>
              <a:sym typeface="Arial"/>
            </a:endParaRPr>
          </a:p>
          <a:p>
            <a:pPr indent="0" lvl="0" marL="12700" marR="7620" rtl="0" algn="just">
              <a:lnSpc>
                <a:spcPct val="100899"/>
              </a:lnSpc>
              <a:spcBef>
                <a:spcPts val="0"/>
              </a:spcBef>
              <a:spcAft>
                <a:spcPts val="0"/>
              </a:spcAft>
              <a:buNone/>
            </a:pPr>
            <a:r>
              <a:rPr lang="en-US" sz="1600">
                <a:solidFill>
                  <a:srgbClr val="2A5010"/>
                </a:solidFill>
                <a:latin typeface="Arial"/>
                <a:ea typeface="Arial"/>
                <a:cs typeface="Arial"/>
                <a:sym typeface="Arial"/>
              </a:rPr>
              <a:t>L’integrazione del patrimonio edilizio rurale  con gli utilizzi legati alla produzione ed alla  lavorazione di prodotti locali può portare alla  valorizzazione della ricettività turistica del  comprensorio, anche attraverso l’istituzione di  una piccola “società per azioni”, in cui le azioni  corrispondono al valore delle attività (case,  terreni agricoli, …) che ciascun proprietario  mette a disposizione della società.</a:t>
            </a:r>
            <a:endParaRPr sz="1600">
              <a:latin typeface="Arial"/>
              <a:ea typeface="Arial"/>
              <a:cs typeface="Arial"/>
              <a:sym typeface="Arial"/>
            </a:endParaRPr>
          </a:p>
          <a:p>
            <a:pPr indent="0" lvl="0" marL="12700" marR="5080" rtl="0" algn="just">
              <a:lnSpc>
                <a:spcPct val="100899"/>
              </a:lnSpc>
              <a:spcBef>
                <a:spcPts val="1060"/>
              </a:spcBef>
              <a:spcAft>
                <a:spcPts val="0"/>
              </a:spcAft>
              <a:buNone/>
            </a:pPr>
            <a:r>
              <a:rPr lang="en-US" sz="1600">
                <a:solidFill>
                  <a:srgbClr val="2A5010"/>
                </a:solidFill>
                <a:latin typeface="Arial"/>
                <a:ea typeface="Arial"/>
                <a:cs typeface="Arial"/>
                <a:sym typeface="Arial"/>
              </a:rPr>
              <a:t>Solo in questo modo è possibile incoraggiare il  recupero di un enorme patrimonio edilizio che  costituisce un documento storico per la  comunità agricola e rischia di scomparire a  breve termine a meno che l'agricoltura della  terra non diventi più redditizia. Allo stesso  modo, il recupero integrato offre la possibilità  di proteggere le aziende agricole che rischiano  l'estinzione per i motivi sopra menzionati.</a:t>
            </a:r>
            <a:endParaRPr sz="1600">
              <a:latin typeface="Arial"/>
              <a:ea typeface="Arial"/>
              <a:cs typeface="Arial"/>
              <a:sym typeface="Arial"/>
            </a:endParaRPr>
          </a:p>
        </p:txBody>
      </p:sp>
      <p:pic>
        <p:nvPicPr>
          <p:cNvPr id="334" name="Google Shape;334;p58"/>
          <p:cNvPicPr preferRelativeResize="0"/>
          <p:nvPr/>
        </p:nvPicPr>
        <p:blipFill rotWithShape="1">
          <a:blip r:embed="rId3">
            <a:alphaModFix/>
          </a:blip>
          <a:srcRect b="0" l="0" r="0" t="0"/>
          <a:stretch/>
        </p:blipFill>
        <p:spPr>
          <a:xfrm>
            <a:off x="5149589" y="1789399"/>
            <a:ext cx="4434042" cy="3135117"/>
          </a:xfrm>
          <a:prstGeom prst="rect">
            <a:avLst/>
          </a:prstGeom>
          <a:noFill/>
          <a:ln>
            <a:noFill/>
          </a:ln>
        </p:spPr>
      </p:pic>
      <p:pic>
        <p:nvPicPr>
          <p:cNvPr id="335" name="Google Shape;335;p58"/>
          <p:cNvPicPr preferRelativeResize="0"/>
          <p:nvPr/>
        </p:nvPicPr>
        <p:blipFill rotWithShape="1">
          <a:blip r:embed="rId4">
            <a:alphaModFix/>
          </a:blip>
          <a:srcRect b="0" l="0" r="0" t="0"/>
          <a:stretch/>
        </p:blipFill>
        <p:spPr>
          <a:xfrm>
            <a:off x="6245121" y="137112"/>
            <a:ext cx="3507796" cy="618406"/>
          </a:xfrm>
          <a:prstGeom prst="rect">
            <a:avLst/>
          </a:prstGeom>
          <a:noFill/>
          <a:ln>
            <a:noFill/>
          </a:ln>
        </p:spPr>
      </p:pic>
      <p:sp>
        <p:nvSpPr>
          <p:cNvPr id="336" name="Google Shape;336;p58"/>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337" name="Google Shape;337;p58"/>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61"/>
          <p:cNvSpPr txBox="1"/>
          <p:nvPr/>
        </p:nvSpPr>
        <p:spPr>
          <a:xfrm>
            <a:off x="573272" y="954241"/>
            <a:ext cx="8763000" cy="5586730"/>
          </a:xfrm>
          <a:prstGeom prst="rect">
            <a:avLst/>
          </a:prstGeom>
          <a:noFill/>
          <a:ln>
            <a:noFill/>
          </a:ln>
        </p:spPr>
        <p:txBody>
          <a:bodyPr anchorCtr="0" anchor="t" bIns="0" lIns="0" spcFirstLastPara="1" rIns="0" wrap="square" tIns="12050">
            <a:spAutoFit/>
          </a:bodyPr>
          <a:lstStyle/>
          <a:p>
            <a:pPr indent="0" lvl="0" marL="12700" marR="0" rtl="0" algn="just">
              <a:lnSpc>
                <a:spcPct val="100000"/>
              </a:lnSpc>
              <a:spcBef>
                <a:spcPts val="0"/>
              </a:spcBef>
              <a:spcAft>
                <a:spcPts val="0"/>
              </a:spcAft>
              <a:buNone/>
            </a:pPr>
            <a:r>
              <a:rPr b="1" lang="en-US" sz="1600" u="sng">
                <a:solidFill>
                  <a:srgbClr val="2A5010"/>
                </a:solidFill>
                <a:latin typeface="Arial"/>
                <a:ea typeface="Arial"/>
                <a:cs typeface="Arial"/>
                <a:sym typeface="Arial"/>
              </a:rPr>
              <a:t>Conclusioni – 1: omogeneità dei territori</a:t>
            </a:r>
            <a:endParaRPr sz="1600">
              <a:latin typeface="Arial"/>
              <a:ea typeface="Arial"/>
              <a:cs typeface="Arial"/>
              <a:sym typeface="Arial"/>
            </a:endParaRPr>
          </a:p>
          <a:p>
            <a:pPr indent="0" lvl="0" marL="0" marR="0" rtl="0" algn="l">
              <a:lnSpc>
                <a:spcPct val="100000"/>
              </a:lnSpc>
              <a:spcBef>
                <a:spcPts val="0"/>
              </a:spcBef>
              <a:spcAft>
                <a:spcPts val="0"/>
              </a:spcAft>
              <a:buNone/>
            </a:pPr>
            <a:r>
              <a:t/>
            </a:r>
            <a:endParaRPr sz="1800">
              <a:latin typeface="Arial"/>
              <a:ea typeface="Arial"/>
              <a:cs typeface="Arial"/>
              <a:sym typeface="Arial"/>
            </a:endParaRPr>
          </a:p>
          <a:p>
            <a:pPr indent="0" lvl="0" marL="0" marR="0" rtl="0" algn="l">
              <a:lnSpc>
                <a:spcPct val="100000"/>
              </a:lnSpc>
              <a:spcBef>
                <a:spcPts val="30"/>
              </a:spcBef>
              <a:spcAft>
                <a:spcPts val="0"/>
              </a:spcAft>
              <a:buNone/>
            </a:pPr>
            <a:r>
              <a:t/>
            </a:r>
            <a:endParaRPr sz="1850">
              <a:latin typeface="Arial"/>
              <a:ea typeface="Arial"/>
              <a:cs typeface="Arial"/>
              <a:sym typeface="Arial"/>
            </a:endParaRPr>
          </a:p>
          <a:p>
            <a:pPr indent="0" lvl="0" marL="12700" marR="8890" rtl="0" algn="just">
              <a:lnSpc>
                <a:spcPct val="100099"/>
              </a:lnSpc>
              <a:spcBef>
                <a:spcPts val="0"/>
              </a:spcBef>
              <a:spcAft>
                <a:spcPts val="0"/>
              </a:spcAft>
              <a:buNone/>
            </a:pPr>
            <a:r>
              <a:rPr lang="en-US" sz="1800">
                <a:solidFill>
                  <a:srgbClr val="2A5010"/>
                </a:solidFill>
                <a:latin typeface="Arial"/>
                <a:ea typeface="Arial"/>
                <a:cs typeface="Arial"/>
                <a:sym typeface="Arial"/>
              </a:rPr>
              <a:t>Per uno </a:t>
            </a:r>
            <a:r>
              <a:rPr b="1" lang="en-US" sz="1800">
                <a:solidFill>
                  <a:srgbClr val="2A5010"/>
                </a:solidFill>
                <a:latin typeface="Arial"/>
                <a:ea typeface="Arial"/>
                <a:cs typeface="Arial"/>
                <a:sym typeface="Arial"/>
              </a:rPr>
              <a:t>sviluppo condiviso del comprensorio dei Laghi di Lesina e Varano </a:t>
            </a:r>
            <a:r>
              <a:rPr lang="en-US" sz="1800">
                <a:solidFill>
                  <a:srgbClr val="2A5010"/>
                </a:solidFill>
                <a:latin typeface="Arial"/>
                <a:ea typeface="Arial"/>
                <a:cs typeface="Arial"/>
                <a:sym typeface="Arial"/>
              </a:rPr>
              <a:t>è necessario un  piano per il </a:t>
            </a:r>
            <a:r>
              <a:rPr b="1" lang="en-US" sz="1800">
                <a:solidFill>
                  <a:srgbClr val="2A5010"/>
                </a:solidFill>
                <a:latin typeface="Arial"/>
                <a:ea typeface="Arial"/>
                <a:cs typeface="Arial"/>
                <a:sym typeface="Arial"/>
              </a:rPr>
              <a:t>riequilibrio tra i territori nord e sud del Gargano </a:t>
            </a:r>
            <a:r>
              <a:rPr lang="en-US" sz="1800">
                <a:solidFill>
                  <a:srgbClr val="2A5010"/>
                </a:solidFill>
                <a:latin typeface="Arial"/>
                <a:ea typeface="Arial"/>
                <a:cs typeface="Arial"/>
                <a:sym typeface="Arial"/>
              </a:rPr>
              <a:t>al fine di suscitare la coesione  sociale attraverso la conoscenza delle risorse di ciascuna comunità ed attraverso gli effetti  positivi legati alla collaborazione ed allo scambio di opportunità.</a:t>
            </a:r>
            <a:endParaRPr sz="1800">
              <a:latin typeface="Arial"/>
              <a:ea typeface="Arial"/>
              <a:cs typeface="Arial"/>
              <a:sym typeface="Arial"/>
            </a:endParaRPr>
          </a:p>
          <a:p>
            <a:pPr indent="0" lvl="0" marL="12700" marR="20955" rtl="0" algn="just">
              <a:lnSpc>
                <a:spcPct val="100499"/>
              </a:lnSpc>
              <a:spcBef>
                <a:spcPts val="1065"/>
              </a:spcBef>
              <a:spcAft>
                <a:spcPts val="0"/>
              </a:spcAft>
              <a:buNone/>
            </a:pPr>
            <a:r>
              <a:rPr lang="en-US" sz="1800">
                <a:solidFill>
                  <a:srgbClr val="2A5010"/>
                </a:solidFill>
                <a:latin typeface="Arial"/>
                <a:ea typeface="Arial"/>
                <a:cs typeface="Arial"/>
                <a:sym typeface="Arial"/>
              </a:rPr>
              <a:t>I laghi costituiscono il centro di riferimento per l’intero comprensorio delimitato dai territori degli 8  Comuni proponenti il Programma d’area integrato..</a:t>
            </a:r>
            <a:endParaRPr sz="1800">
              <a:latin typeface="Arial"/>
              <a:ea typeface="Arial"/>
              <a:cs typeface="Arial"/>
              <a:sym typeface="Arial"/>
            </a:endParaRPr>
          </a:p>
          <a:p>
            <a:pPr indent="0" lvl="0" marL="12700" marR="19050" rtl="0" algn="just">
              <a:lnSpc>
                <a:spcPct val="99500"/>
              </a:lnSpc>
              <a:spcBef>
                <a:spcPts val="1085"/>
              </a:spcBef>
              <a:spcAft>
                <a:spcPts val="0"/>
              </a:spcAft>
              <a:buNone/>
            </a:pPr>
            <a:r>
              <a:rPr lang="en-US" sz="1800">
                <a:solidFill>
                  <a:srgbClr val="2A5010"/>
                </a:solidFill>
                <a:latin typeface="Arial"/>
                <a:ea typeface="Arial"/>
                <a:cs typeface="Arial"/>
                <a:sym typeface="Arial"/>
              </a:rPr>
              <a:t>Si intende, quindi, perseguire la </a:t>
            </a:r>
            <a:r>
              <a:rPr b="1" lang="en-US" sz="1800">
                <a:solidFill>
                  <a:srgbClr val="2A5010"/>
                </a:solidFill>
                <a:latin typeface="Arial"/>
                <a:ea typeface="Arial"/>
                <a:cs typeface="Arial"/>
                <a:sym typeface="Arial"/>
              </a:rPr>
              <a:t>valorizzazione del «mosaico» </a:t>
            </a:r>
            <a:r>
              <a:rPr lang="en-US" sz="1800">
                <a:solidFill>
                  <a:srgbClr val="2A5010"/>
                </a:solidFill>
                <a:latin typeface="Arial"/>
                <a:ea typeface="Arial"/>
                <a:cs typeface="Arial"/>
                <a:sym typeface="Arial"/>
              </a:rPr>
              <a:t>ambientale, paesaggistico e  culturale</a:t>
            </a:r>
            <a:r>
              <a:rPr lang="en-US" sz="1800">
                <a:solidFill>
                  <a:srgbClr val="2A5010"/>
                </a:solidFill>
              </a:rPr>
              <a:t> presente anche </a:t>
            </a:r>
            <a:r>
              <a:rPr lang="en-US" sz="1800"/>
              <a:t>attraverso </a:t>
            </a:r>
            <a:r>
              <a:rPr lang="en-US" sz="1800">
                <a:solidFill>
                  <a:srgbClr val="2A5010"/>
                </a:solidFill>
                <a:latin typeface="Arial"/>
                <a:ea typeface="Arial"/>
                <a:cs typeface="Arial"/>
                <a:sym typeface="Arial"/>
              </a:rPr>
              <a:t>il </a:t>
            </a:r>
            <a:r>
              <a:rPr b="1" lang="en-US" sz="1800">
                <a:solidFill>
                  <a:srgbClr val="2A5010"/>
                </a:solidFill>
                <a:latin typeface="Arial"/>
                <a:ea typeface="Arial"/>
                <a:cs typeface="Arial"/>
                <a:sym typeface="Arial"/>
              </a:rPr>
              <a:t>miglioramento delle infrastrutture </a:t>
            </a:r>
            <a:r>
              <a:rPr lang="en-US" sz="1800">
                <a:solidFill>
                  <a:srgbClr val="2A5010"/>
                </a:solidFill>
                <a:latin typeface="Arial"/>
                <a:ea typeface="Arial"/>
                <a:cs typeface="Arial"/>
                <a:sym typeface="Arial"/>
              </a:rPr>
              <a:t>anche pensando a  nuove modalità di fruizione degli stessi (</a:t>
            </a:r>
            <a:r>
              <a:rPr i="1" lang="en-US" sz="1800">
                <a:solidFill>
                  <a:srgbClr val="2A5010"/>
                </a:solidFill>
                <a:latin typeface="Arial"/>
                <a:ea typeface="Arial"/>
                <a:cs typeface="Arial"/>
                <a:sym typeface="Arial"/>
              </a:rPr>
              <a:t>greenways</a:t>
            </a:r>
            <a:r>
              <a:rPr lang="en-US" sz="1800">
                <a:solidFill>
                  <a:srgbClr val="2A5010"/>
                </a:solidFill>
                <a:latin typeface="Arial"/>
                <a:ea typeface="Arial"/>
                <a:cs typeface="Arial"/>
                <a:sym typeface="Arial"/>
              </a:rPr>
              <a:t>) più coerenti con la morfologia dei luoghi  anche in funzione dell’utenza. </a:t>
            </a:r>
            <a:endParaRPr sz="1800">
              <a:solidFill>
                <a:srgbClr val="2A5010"/>
              </a:solidFill>
            </a:endParaRPr>
          </a:p>
          <a:p>
            <a:pPr indent="0" lvl="0" marL="12700" marR="19050" rtl="0" algn="just">
              <a:lnSpc>
                <a:spcPct val="99500"/>
              </a:lnSpc>
              <a:spcBef>
                <a:spcPts val="1085"/>
              </a:spcBef>
              <a:spcAft>
                <a:spcPts val="0"/>
              </a:spcAft>
              <a:buNone/>
            </a:pPr>
            <a:r>
              <a:rPr lang="en-US" sz="1800">
                <a:solidFill>
                  <a:srgbClr val="2A5010"/>
                </a:solidFill>
              </a:rPr>
              <a:t>La proposta pubblica qui riportate costituisce il documento che si sottopone all’attenzione degli aderenti al processo partecipativo. </a:t>
            </a:r>
            <a:endParaRPr sz="1800">
              <a:solidFill>
                <a:srgbClr val="2A5010"/>
              </a:solidFill>
            </a:endParaRPr>
          </a:p>
        </p:txBody>
      </p:sp>
      <p:pic>
        <p:nvPicPr>
          <p:cNvPr id="343" name="Google Shape;343;p61"/>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344" name="Google Shape;344;p61"/>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345" name="Google Shape;345;p61"/>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g9bf9997f5e_0_29"/>
          <p:cNvSpPr txBox="1"/>
          <p:nvPr/>
        </p:nvSpPr>
        <p:spPr>
          <a:xfrm>
            <a:off x="573275" y="954249"/>
            <a:ext cx="8763000" cy="4829700"/>
          </a:xfrm>
          <a:prstGeom prst="rect">
            <a:avLst/>
          </a:prstGeom>
          <a:noFill/>
          <a:ln>
            <a:noFill/>
          </a:ln>
        </p:spPr>
        <p:txBody>
          <a:bodyPr anchorCtr="0" anchor="t" bIns="0" lIns="0" spcFirstLastPara="1" rIns="0" wrap="square" tIns="12050">
            <a:noAutofit/>
          </a:bodyPr>
          <a:lstStyle/>
          <a:p>
            <a:pPr indent="0" lvl="0" marL="12700" marR="0" rtl="0" algn="just">
              <a:lnSpc>
                <a:spcPct val="100000"/>
              </a:lnSpc>
              <a:spcBef>
                <a:spcPts val="0"/>
              </a:spcBef>
              <a:spcAft>
                <a:spcPts val="0"/>
              </a:spcAft>
              <a:buNone/>
            </a:pPr>
            <a:r>
              <a:rPr b="1" lang="en-US" sz="1600" u="sng">
                <a:solidFill>
                  <a:srgbClr val="2A5010"/>
                </a:solidFill>
              </a:rPr>
              <a:t>OGNI PARTECIPANTE PUO’: </a:t>
            </a:r>
            <a:endParaRPr b="1" sz="1600" u="sng">
              <a:solidFill>
                <a:srgbClr val="2A5010"/>
              </a:solidFill>
            </a:endParaRPr>
          </a:p>
          <a:p>
            <a:pPr indent="0" lvl="0" marL="12700" marR="0" rtl="0" algn="just">
              <a:lnSpc>
                <a:spcPct val="100000"/>
              </a:lnSpc>
              <a:spcBef>
                <a:spcPts val="0"/>
              </a:spcBef>
              <a:spcAft>
                <a:spcPts val="0"/>
              </a:spcAft>
              <a:buNone/>
            </a:pPr>
            <a:r>
              <a:t/>
            </a:r>
            <a:endParaRPr b="1" sz="1600" u="sng">
              <a:solidFill>
                <a:srgbClr val="2A5010"/>
              </a:solidFill>
            </a:endParaRPr>
          </a:p>
          <a:p>
            <a:pPr indent="-330200" lvl="0" marL="457200" marR="0" rtl="0" algn="just">
              <a:lnSpc>
                <a:spcPct val="100000"/>
              </a:lnSpc>
              <a:spcBef>
                <a:spcPts val="0"/>
              </a:spcBef>
              <a:spcAft>
                <a:spcPts val="0"/>
              </a:spcAft>
              <a:buClr>
                <a:srgbClr val="2A5010"/>
              </a:buClr>
              <a:buSzPts val="1600"/>
              <a:buChar char="●"/>
            </a:pPr>
            <a:r>
              <a:rPr b="1" lang="en-US" sz="1600" u="sng">
                <a:solidFill>
                  <a:srgbClr val="2A5010"/>
                </a:solidFill>
              </a:rPr>
              <a:t>CHIEDERE ULTERIORI INFORMAZIONI SUI SINGOLI PROGETTI PROPOSTI DAI COMUNI;</a:t>
            </a:r>
            <a:endParaRPr b="1" sz="1600" u="sng">
              <a:solidFill>
                <a:srgbClr val="2A5010"/>
              </a:solidFill>
            </a:endParaRPr>
          </a:p>
          <a:p>
            <a:pPr indent="0" lvl="0" marL="457200" marR="0" rtl="0" algn="just">
              <a:lnSpc>
                <a:spcPct val="100000"/>
              </a:lnSpc>
              <a:spcBef>
                <a:spcPts val="0"/>
              </a:spcBef>
              <a:spcAft>
                <a:spcPts val="0"/>
              </a:spcAft>
              <a:buNone/>
            </a:pPr>
            <a:r>
              <a:t/>
            </a:r>
            <a:endParaRPr b="1" sz="1600" u="sng">
              <a:solidFill>
                <a:srgbClr val="2A5010"/>
              </a:solidFill>
            </a:endParaRPr>
          </a:p>
          <a:p>
            <a:pPr indent="-330200" lvl="0" marL="457200" marR="0" rtl="0" algn="just">
              <a:lnSpc>
                <a:spcPct val="100000"/>
              </a:lnSpc>
              <a:spcBef>
                <a:spcPts val="0"/>
              </a:spcBef>
              <a:spcAft>
                <a:spcPts val="0"/>
              </a:spcAft>
              <a:buClr>
                <a:srgbClr val="2A5010"/>
              </a:buClr>
              <a:buSzPts val="1600"/>
              <a:buChar char="●"/>
            </a:pPr>
            <a:r>
              <a:rPr b="1" lang="en-US" sz="1600" u="sng">
                <a:solidFill>
                  <a:srgbClr val="2A5010"/>
                </a:solidFill>
              </a:rPr>
              <a:t>PRESENTARE PROPOSTE EMENDATIVE SUI SINGOLI PROGETTI</a:t>
            </a:r>
            <a:endParaRPr b="1" sz="1600" u="sng">
              <a:solidFill>
                <a:srgbClr val="2A5010"/>
              </a:solidFill>
            </a:endParaRPr>
          </a:p>
          <a:p>
            <a:pPr indent="0" lvl="0" marL="457200" marR="0" rtl="0" algn="just">
              <a:lnSpc>
                <a:spcPct val="100000"/>
              </a:lnSpc>
              <a:spcBef>
                <a:spcPts val="0"/>
              </a:spcBef>
              <a:spcAft>
                <a:spcPts val="0"/>
              </a:spcAft>
              <a:buNone/>
            </a:pPr>
            <a:r>
              <a:t/>
            </a:r>
            <a:endParaRPr b="1" sz="1600" u="sng">
              <a:solidFill>
                <a:srgbClr val="2A5010"/>
              </a:solidFill>
            </a:endParaRPr>
          </a:p>
          <a:p>
            <a:pPr indent="-330200" lvl="0" marL="457200" marR="0" rtl="0" algn="just">
              <a:lnSpc>
                <a:spcPct val="100000"/>
              </a:lnSpc>
              <a:spcBef>
                <a:spcPts val="0"/>
              </a:spcBef>
              <a:spcAft>
                <a:spcPts val="0"/>
              </a:spcAft>
              <a:buClr>
                <a:srgbClr val="2A5010"/>
              </a:buClr>
              <a:buSzPts val="1600"/>
              <a:buChar char="●"/>
            </a:pPr>
            <a:r>
              <a:rPr b="1" lang="en-US" sz="1600" u="sng">
                <a:solidFill>
                  <a:srgbClr val="2A5010"/>
                </a:solidFill>
              </a:rPr>
              <a:t>INTEGRARE LA PROPOSTA PUBBLICA CON ULTERIORI PROGETTUALITA’ FINALIZZATE ALLA VALORIZZAZIONE TURISTICA DEL TERRITORIO</a:t>
            </a:r>
            <a:endParaRPr b="1" sz="1600" u="sng">
              <a:solidFill>
                <a:srgbClr val="2A5010"/>
              </a:solidFill>
            </a:endParaRPr>
          </a:p>
          <a:p>
            <a:pPr indent="0" lvl="0" marL="457200" marR="0" rtl="0" algn="just">
              <a:lnSpc>
                <a:spcPct val="100000"/>
              </a:lnSpc>
              <a:spcBef>
                <a:spcPts val="0"/>
              </a:spcBef>
              <a:spcAft>
                <a:spcPts val="0"/>
              </a:spcAft>
              <a:buNone/>
            </a:pPr>
            <a:r>
              <a:t/>
            </a:r>
            <a:endParaRPr b="1" sz="1600" u="sng">
              <a:solidFill>
                <a:srgbClr val="2A5010"/>
              </a:solidFill>
            </a:endParaRPr>
          </a:p>
          <a:p>
            <a:pPr indent="-330200" lvl="0" marL="457200" marR="0" rtl="0" algn="just">
              <a:lnSpc>
                <a:spcPct val="100000"/>
              </a:lnSpc>
              <a:spcBef>
                <a:spcPts val="0"/>
              </a:spcBef>
              <a:spcAft>
                <a:spcPts val="0"/>
              </a:spcAft>
              <a:buClr>
                <a:srgbClr val="2A5010"/>
              </a:buClr>
              <a:buSzPts val="1600"/>
              <a:buChar char="●"/>
            </a:pPr>
            <a:r>
              <a:rPr b="1" lang="en-US" sz="1600" u="sng">
                <a:solidFill>
                  <a:srgbClr val="2A5010"/>
                </a:solidFill>
              </a:rPr>
              <a:t>LE PROPOSTE POSSONO ANCHE AVERE NATURA DI INTERVENTI PRIVATI SOGGETTI A PARTICOLARI PROCEDURE DI AUTORIZZAZIONE PUBBLICA</a:t>
            </a:r>
            <a:endParaRPr b="1" sz="1600" u="sng">
              <a:solidFill>
                <a:srgbClr val="2A5010"/>
              </a:solidFill>
            </a:endParaRPr>
          </a:p>
          <a:p>
            <a:pPr indent="0" lvl="0" marL="0" marR="0" rtl="0" algn="just">
              <a:lnSpc>
                <a:spcPct val="100000"/>
              </a:lnSpc>
              <a:spcBef>
                <a:spcPts val="0"/>
              </a:spcBef>
              <a:spcAft>
                <a:spcPts val="0"/>
              </a:spcAft>
              <a:buNone/>
            </a:pPr>
            <a:r>
              <a:t/>
            </a:r>
            <a:endParaRPr b="1" sz="1600" u="sng">
              <a:solidFill>
                <a:srgbClr val="2A5010"/>
              </a:solidFill>
            </a:endParaRPr>
          </a:p>
          <a:p>
            <a:pPr indent="0" lvl="0" marL="0" marR="0" rtl="0" algn="just">
              <a:lnSpc>
                <a:spcPct val="100000"/>
              </a:lnSpc>
              <a:spcBef>
                <a:spcPts val="0"/>
              </a:spcBef>
              <a:spcAft>
                <a:spcPts val="0"/>
              </a:spcAft>
              <a:buNone/>
            </a:pPr>
            <a:r>
              <a:rPr b="1" lang="en-US" sz="1600" u="sng">
                <a:solidFill>
                  <a:srgbClr val="2A5010"/>
                </a:solidFill>
              </a:rPr>
              <a:t>SE NECESSARIO VERRANNO COSTITUITI SPECIFICI TAVOLI DI DISCUSSIONE SULLE SNGOLE PROGETTUALITA’. DIVERASMENTE VERRA’ COINVOLTO IL TAVOLO DI NEGOZIAZIONE PER UNA DISCUSSIONE PLENARIA SUL PROGRAMMA D’AREA INTEGRATO.</a:t>
            </a:r>
            <a:endParaRPr b="1" sz="1600" u="sng">
              <a:solidFill>
                <a:srgbClr val="2A5010"/>
              </a:solidFill>
            </a:endParaRPr>
          </a:p>
          <a:p>
            <a:pPr indent="0" lvl="0" marL="0" marR="0" rtl="0" algn="just">
              <a:lnSpc>
                <a:spcPct val="100000"/>
              </a:lnSpc>
              <a:spcBef>
                <a:spcPts val="0"/>
              </a:spcBef>
              <a:spcAft>
                <a:spcPts val="0"/>
              </a:spcAft>
              <a:buNone/>
            </a:pPr>
            <a:r>
              <a:t/>
            </a:r>
            <a:endParaRPr b="1" sz="1600" u="sng">
              <a:solidFill>
                <a:srgbClr val="2A5010"/>
              </a:solidFill>
            </a:endParaRPr>
          </a:p>
          <a:p>
            <a:pPr indent="0" lvl="0" marL="0" marR="0" rtl="0" algn="l">
              <a:lnSpc>
                <a:spcPct val="100000"/>
              </a:lnSpc>
              <a:spcBef>
                <a:spcPts val="30"/>
              </a:spcBef>
              <a:spcAft>
                <a:spcPts val="0"/>
              </a:spcAft>
              <a:buNone/>
            </a:pPr>
            <a:r>
              <a:t/>
            </a:r>
            <a:endParaRPr sz="1850">
              <a:latin typeface="Arial"/>
              <a:ea typeface="Arial"/>
              <a:cs typeface="Arial"/>
              <a:sym typeface="Arial"/>
            </a:endParaRPr>
          </a:p>
          <a:p>
            <a:pPr indent="0" lvl="0" marL="12700" marR="19050" rtl="0" algn="just">
              <a:lnSpc>
                <a:spcPct val="99500"/>
              </a:lnSpc>
              <a:spcBef>
                <a:spcPts val="1085"/>
              </a:spcBef>
              <a:spcAft>
                <a:spcPts val="0"/>
              </a:spcAft>
              <a:buNone/>
            </a:pPr>
            <a:r>
              <a:t/>
            </a:r>
            <a:endParaRPr sz="1800">
              <a:solidFill>
                <a:srgbClr val="2A5010"/>
              </a:solidFill>
            </a:endParaRPr>
          </a:p>
        </p:txBody>
      </p:sp>
      <p:pic>
        <p:nvPicPr>
          <p:cNvPr id="351" name="Google Shape;351;g9bf9997f5e_0_29"/>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352" name="Google Shape;352;g9bf9997f5e_0_29"/>
          <p:cNvSpPr txBox="1"/>
          <p:nvPr/>
        </p:nvSpPr>
        <p:spPr>
          <a:xfrm>
            <a:off x="235039" y="163712"/>
            <a:ext cx="3667800" cy="499800"/>
          </a:xfrm>
          <a:prstGeom prst="rect">
            <a:avLst/>
          </a:prstGeom>
          <a:noFill/>
          <a:ln>
            <a:noFill/>
          </a:ln>
        </p:spPr>
        <p:txBody>
          <a:bodyPr anchorCtr="0" anchor="t" bIns="0" lIns="0" spcFirstLastPara="1" rIns="0" wrap="square" tIns="12050">
            <a:no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353" name="Google Shape;353;g9bf9997f5e_0_29"/>
          <p:cNvSpPr txBox="1"/>
          <p:nvPr>
            <p:ph idx="11" type="ftr"/>
          </p:nvPr>
        </p:nvSpPr>
        <p:spPr>
          <a:xfrm>
            <a:off x="2556161" y="6523636"/>
            <a:ext cx="4795500" cy="139200"/>
          </a:xfrm>
          <a:prstGeom prst="rect">
            <a:avLst/>
          </a:prstGeom>
          <a:noFill/>
          <a:ln>
            <a:noFill/>
          </a:ln>
        </p:spPr>
        <p:txBody>
          <a:bodyPr anchorCtr="0" anchor="t" bIns="0" lIns="0" spcFirstLastPara="1" rIns="0" wrap="square" tIns="2525">
            <a:no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66"/>
          <p:cNvSpPr txBox="1"/>
          <p:nvPr/>
        </p:nvSpPr>
        <p:spPr>
          <a:xfrm>
            <a:off x="1496013" y="2689240"/>
            <a:ext cx="6900545" cy="1623695"/>
          </a:xfrm>
          <a:prstGeom prst="rect">
            <a:avLst/>
          </a:prstGeom>
          <a:noFill/>
          <a:ln>
            <a:noFill/>
          </a:ln>
        </p:spPr>
        <p:txBody>
          <a:bodyPr anchorCtr="0" anchor="t" bIns="0" lIns="0" spcFirstLastPara="1" rIns="0" wrap="square" tIns="12700">
            <a:spAutoFit/>
          </a:bodyPr>
          <a:lstStyle/>
          <a:p>
            <a:pPr indent="-12700" lvl="0" marL="12700" marR="5080" rtl="0" algn="ctr">
              <a:lnSpc>
                <a:spcPct val="145600"/>
              </a:lnSpc>
              <a:spcBef>
                <a:spcPts val="0"/>
              </a:spcBef>
              <a:spcAft>
                <a:spcPts val="0"/>
              </a:spcAft>
              <a:buNone/>
            </a:pPr>
            <a:r>
              <a:rPr b="1" lang="en-US" sz="1800">
                <a:solidFill>
                  <a:srgbClr val="2A5010"/>
                </a:solidFill>
                <a:latin typeface="Arial"/>
                <a:ea typeface="Arial"/>
                <a:cs typeface="Arial"/>
                <a:sym typeface="Arial"/>
              </a:rPr>
              <a:t>È l’insieme dei beni culturali, ambientali e del paesaggio tutto  che permette di apprezzare la bellezza dell’intero comprensorio  e comprenderne le caratteristiche identitarie.</a:t>
            </a:r>
            <a:endParaRPr sz="1800">
              <a:latin typeface="Arial"/>
              <a:ea typeface="Arial"/>
              <a:cs typeface="Arial"/>
              <a:sym typeface="Arial"/>
            </a:endParaRPr>
          </a:p>
          <a:p>
            <a:pPr indent="0" lvl="0" marL="0" marR="5715" rtl="0" algn="ctr">
              <a:lnSpc>
                <a:spcPct val="100000"/>
              </a:lnSpc>
              <a:spcBef>
                <a:spcPts val="985"/>
              </a:spcBef>
              <a:spcAft>
                <a:spcPts val="0"/>
              </a:spcAft>
              <a:buNone/>
            </a:pPr>
            <a:r>
              <a:rPr lang="en-US" sz="1800">
                <a:solidFill>
                  <a:srgbClr val="2A5010"/>
                </a:solidFill>
                <a:latin typeface="Arial"/>
                <a:ea typeface="Arial"/>
                <a:cs typeface="Arial"/>
                <a:sym typeface="Arial"/>
              </a:rPr>
              <a:t>(Otto Dal Sasso)</a:t>
            </a:r>
            <a:endParaRPr sz="1800">
              <a:latin typeface="Arial"/>
              <a:ea typeface="Arial"/>
              <a:cs typeface="Arial"/>
              <a:sym typeface="Arial"/>
            </a:endParaRPr>
          </a:p>
        </p:txBody>
      </p:sp>
      <p:pic>
        <p:nvPicPr>
          <p:cNvPr id="359" name="Google Shape;359;p66"/>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360" name="Google Shape;360;p66"/>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361" name="Google Shape;361;p66"/>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23"/>
          <p:cNvSpPr txBox="1"/>
          <p:nvPr/>
        </p:nvSpPr>
        <p:spPr>
          <a:xfrm>
            <a:off x="573272" y="954241"/>
            <a:ext cx="8761095" cy="3361054"/>
          </a:xfrm>
          <a:prstGeom prst="rect">
            <a:avLst/>
          </a:prstGeom>
          <a:noFill/>
          <a:ln>
            <a:noFill/>
          </a:ln>
        </p:spPr>
        <p:txBody>
          <a:bodyPr anchorCtr="0" anchor="t" bIns="0" lIns="0" spcFirstLastPara="1" rIns="0" wrap="square" tIns="12050">
            <a:spAutoFit/>
          </a:bodyPr>
          <a:lstStyle/>
          <a:p>
            <a:pPr indent="0" lvl="0" marL="12700" marR="0" rtl="0" algn="just">
              <a:lnSpc>
                <a:spcPct val="100000"/>
              </a:lnSpc>
              <a:spcBef>
                <a:spcPts val="0"/>
              </a:spcBef>
              <a:spcAft>
                <a:spcPts val="0"/>
              </a:spcAft>
              <a:buNone/>
            </a:pPr>
            <a:r>
              <a:rPr b="1" lang="en-US" sz="1600" u="sng">
                <a:solidFill>
                  <a:srgbClr val="2A5010"/>
                </a:solidFill>
                <a:latin typeface="Arial"/>
                <a:ea typeface="Arial"/>
                <a:cs typeface="Arial"/>
                <a:sym typeface="Arial"/>
              </a:rPr>
              <a:t>Motivazioni per la scelta dell’ambito territoriale</a:t>
            </a:r>
            <a:endParaRPr sz="1600">
              <a:latin typeface="Arial"/>
              <a:ea typeface="Arial"/>
              <a:cs typeface="Arial"/>
              <a:sym typeface="Arial"/>
            </a:endParaRPr>
          </a:p>
          <a:p>
            <a:pPr indent="0" lvl="0" marL="0" marR="0" rtl="0" algn="l">
              <a:lnSpc>
                <a:spcPct val="100000"/>
              </a:lnSpc>
              <a:spcBef>
                <a:spcPts val="0"/>
              </a:spcBef>
              <a:spcAft>
                <a:spcPts val="0"/>
              </a:spcAft>
              <a:buNone/>
            </a:pPr>
            <a:r>
              <a:t/>
            </a:r>
            <a:endParaRPr sz="1800">
              <a:latin typeface="Arial"/>
              <a:ea typeface="Arial"/>
              <a:cs typeface="Arial"/>
              <a:sym typeface="Arial"/>
            </a:endParaRPr>
          </a:p>
          <a:p>
            <a:pPr indent="0" lvl="0" marL="0" marR="0" rtl="0" algn="l">
              <a:lnSpc>
                <a:spcPct val="100000"/>
              </a:lnSpc>
              <a:spcBef>
                <a:spcPts val="20"/>
              </a:spcBef>
              <a:spcAft>
                <a:spcPts val="0"/>
              </a:spcAft>
              <a:buNone/>
            </a:pPr>
            <a:r>
              <a:t/>
            </a:r>
            <a:endParaRPr sz="1650">
              <a:latin typeface="Arial"/>
              <a:ea typeface="Arial"/>
              <a:cs typeface="Arial"/>
              <a:sym typeface="Arial"/>
            </a:endParaRPr>
          </a:p>
          <a:p>
            <a:pPr indent="0" lvl="0" marL="12700" marR="5080" rtl="0" algn="just">
              <a:lnSpc>
                <a:spcPct val="100499"/>
              </a:lnSpc>
              <a:spcBef>
                <a:spcPts val="0"/>
              </a:spcBef>
              <a:spcAft>
                <a:spcPts val="0"/>
              </a:spcAft>
              <a:buNone/>
            </a:pPr>
            <a:r>
              <a:rPr lang="en-US" sz="1600">
                <a:solidFill>
                  <a:srgbClr val="2A5010"/>
                </a:solidFill>
                <a:latin typeface="Arial"/>
                <a:ea typeface="Arial"/>
                <a:cs typeface="Arial"/>
                <a:sym typeface="Arial"/>
              </a:rPr>
              <a:t>Come si può evincere dalla sintesi dello stato dell’arte sui centri del nord del Gargano, le cause  principali del loro </a:t>
            </a:r>
            <a:r>
              <a:rPr b="1" lang="en-US" sz="1600">
                <a:solidFill>
                  <a:srgbClr val="2A5010"/>
                </a:solidFill>
                <a:latin typeface="Arial"/>
                <a:ea typeface="Arial"/>
                <a:cs typeface="Arial"/>
                <a:sym typeface="Arial"/>
              </a:rPr>
              <a:t>mancato sviluppo e valorizzazione </a:t>
            </a:r>
            <a:r>
              <a:rPr lang="en-US" sz="1600">
                <a:solidFill>
                  <a:srgbClr val="2A5010"/>
                </a:solidFill>
                <a:latin typeface="Arial"/>
                <a:ea typeface="Arial"/>
                <a:cs typeface="Arial"/>
                <a:sym typeface="Arial"/>
              </a:rPr>
              <a:t>dipendono essenzialmente  dall’</a:t>
            </a:r>
            <a:r>
              <a:rPr b="1" lang="en-US" sz="1600">
                <a:solidFill>
                  <a:srgbClr val="2A5010"/>
                </a:solidFill>
                <a:latin typeface="Arial"/>
                <a:ea typeface="Arial"/>
                <a:cs typeface="Arial"/>
                <a:sym typeface="Arial"/>
              </a:rPr>
              <a:t>incapacità di prevedere le future esigenze </a:t>
            </a:r>
            <a:r>
              <a:rPr lang="en-US" sz="1600">
                <a:solidFill>
                  <a:srgbClr val="2A5010"/>
                </a:solidFill>
                <a:latin typeface="Arial"/>
                <a:ea typeface="Arial"/>
                <a:cs typeface="Arial"/>
                <a:sym typeface="Arial"/>
              </a:rPr>
              <a:t>derivanti da un ricambio della struttura sociale  nelle vecchie case e, di conseguenza, di non predisporre un programma di interventi pubblici  mirati al soddisfacimento di diversi bisogni per i nuovi abitanti.</a:t>
            </a:r>
            <a:endParaRPr sz="1600">
              <a:latin typeface="Arial"/>
              <a:ea typeface="Arial"/>
              <a:cs typeface="Arial"/>
              <a:sym typeface="Arial"/>
            </a:endParaRPr>
          </a:p>
          <a:p>
            <a:pPr indent="0" lvl="0" marL="12700" marR="9525" rtl="0" algn="just">
              <a:lnSpc>
                <a:spcPct val="100499"/>
              </a:lnSpc>
              <a:spcBef>
                <a:spcPts val="1070"/>
              </a:spcBef>
              <a:spcAft>
                <a:spcPts val="0"/>
              </a:spcAft>
              <a:buNone/>
            </a:pPr>
            <a:r>
              <a:rPr lang="en-US" sz="1600">
                <a:solidFill>
                  <a:srgbClr val="2A5010"/>
                </a:solidFill>
                <a:latin typeface="Arial"/>
                <a:ea typeface="Arial"/>
                <a:cs typeface="Arial"/>
                <a:sym typeface="Arial"/>
              </a:rPr>
              <a:t>Inoltre, e questo include tutti i Comuni dell’ambito proposto, non si riescono a creare i  presupposti affinché il turista o il visitatore possa </a:t>
            </a:r>
            <a:r>
              <a:rPr b="1" lang="en-US" sz="1600">
                <a:solidFill>
                  <a:srgbClr val="2A5010"/>
                </a:solidFill>
                <a:latin typeface="Arial"/>
                <a:ea typeface="Arial"/>
                <a:cs typeface="Arial"/>
                <a:sym typeface="Arial"/>
              </a:rPr>
              <a:t>avere una visione completa delle risorse  diffuse nell’intero ambito meritevoli di conoscenza e approfondimento culturale</a:t>
            </a:r>
            <a:r>
              <a:rPr lang="en-US" sz="1600">
                <a:solidFill>
                  <a:srgbClr val="2A5010"/>
                </a:solidFill>
                <a:latin typeface="Arial"/>
                <a:ea typeface="Arial"/>
                <a:cs typeface="Arial"/>
                <a:sym typeface="Arial"/>
              </a:rPr>
              <a:t>. Ed il fatto  che i centri un po’ distanti dal mare non siano in grado di assicurare collegamenti comodi e  frequenti tra la costa e l’interno dimostra l’assenza di idee.</a:t>
            </a:r>
            <a:endParaRPr sz="1600">
              <a:latin typeface="Arial"/>
              <a:ea typeface="Arial"/>
              <a:cs typeface="Arial"/>
              <a:sym typeface="Arial"/>
            </a:endParaRPr>
          </a:p>
        </p:txBody>
      </p:sp>
      <p:pic>
        <p:nvPicPr>
          <p:cNvPr id="80" name="Google Shape;80;p23"/>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81" name="Google Shape;81;p23"/>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82" name="Google Shape;82;p23"/>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24"/>
          <p:cNvSpPr txBox="1"/>
          <p:nvPr/>
        </p:nvSpPr>
        <p:spPr>
          <a:xfrm>
            <a:off x="573272" y="954241"/>
            <a:ext cx="8768715" cy="4473575"/>
          </a:xfrm>
          <a:prstGeom prst="rect">
            <a:avLst/>
          </a:prstGeom>
          <a:noFill/>
          <a:ln>
            <a:noFill/>
          </a:ln>
        </p:spPr>
        <p:txBody>
          <a:bodyPr anchorCtr="0" anchor="t" bIns="0" lIns="0" spcFirstLastPara="1" rIns="0" wrap="square" tIns="12050">
            <a:spAutoFit/>
          </a:bodyPr>
          <a:lstStyle/>
          <a:p>
            <a:pPr indent="0" lvl="0" marL="12700" marR="0" rtl="0" algn="just">
              <a:lnSpc>
                <a:spcPct val="100000"/>
              </a:lnSpc>
              <a:spcBef>
                <a:spcPts val="0"/>
              </a:spcBef>
              <a:spcAft>
                <a:spcPts val="0"/>
              </a:spcAft>
              <a:buNone/>
            </a:pPr>
            <a:r>
              <a:rPr b="1" lang="en-US" sz="1600" u="sng">
                <a:solidFill>
                  <a:srgbClr val="2A5010"/>
                </a:solidFill>
                <a:latin typeface="Arial"/>
                <a:ea typeface="Arial"/>
                <a:cs typeface="Arial"/>
                <a:sym typeface="Arial"/>
              </a:rPr>
              <a:t>Motivazioni per la scelta dell’ambito territoriale</a:t>
            </a:r>
            <a:endParaRPr sz="1600">
              <a:latin typeface="Arial"/>
              <a:ea typeface="Arial"/>
              <a:cs typeface="Arial"/>
              <a:sym typeface="Arial"/>
            </a:endParaRPr>
          </a:p>
          <a:p>
            <a:pPr indent="0" lvl="0" marL="0" marR="0" rtl="0" algn="l">
              <a:lnSpc>
                <a:spcPct val="100000"/>
              </a:lnSpc>
              <a:spcBef>
                <a:spcPts val="0"/>
              </a:spcBef>
              <a:spcAft>
                <a:spcPts val="0"/>
              </a:spcAft>
              <a:buNone/>
            </a:pPr>
            <a:r>
              <a:t/>
            </a:r>
            <a:endParaRPr sz="1800">
              <a:latin typeface="Arial"/>
              <a:ea typeface="Arial"/>
              <a:cs typeface="Arial"/>
              <a:sym typeface="Arial"/>
            </a:endParaRPr>
          </a:p>
          <a:p>
            <a:pPr indent="0" lvl="0" marL="0" marR="0" rtl="0" algn="l">
              <a:lnSpc>
                <a:spcPct val="100000"/>
              </a:lnSpc>
              <a:spcBef>
                <a:spcPts val="15"/>
              </a:spcBef>
              <a:spcAft>
                <a:spcPts val="0"/>
              </a:spcAft>
              <a:buNone/>
            </a:pPr>
            <a:r>
              <a:t/>
            </a:r>
            <a:endParaRPr sz="1650">
              <a:latin typeface="Arial"/>
              <a:ea typeface="Arial"/>
              <a:cs typeface="Arial"/>
              <a:sym typeface="Arial"/>
            </a:endParaRPr>
          </a:p>
          <a:p>
            <a:pPr indent="0" lvl="0" marL="12700" marR="5080" rtl="0" algn="just">
              <a:lnSpc>
                <a:spcPct val="100699"/>
              </a:lnSpc>
              <a:spcBef>
                <a:spcPts val="5"/>
              </a:spcBef>
              <a:spcAft>
                <a:spcPts val="0"/>
              </a:spcAft>
              <a:buNone/>
            </a:pPr>
            <a:r>
              <a:rPr lang="en-US" sz="1600">
                <a:solidFill>
                  <a:srgbClr val="2A5010"/>
                </a:solidFill>
                <a:latin typeface="Arial"/>
                <a:ea typeface="Arial"/>
                <a:cs typeface="Arial"/>
                <a:sym typeface="Arial"/>
              </a:rPr>
              <a:t>La possibilità di </a:t>
            </a:r>
            <a:r>
              <a:rPr b="1" lang="en-US" sz="1600">
                <a:solidFill>
                  <a:srgbClr val="2A5010"/>
                </a:solidFill>
                <a:latin typeface="Arial"/>
                <a:ea typeface="Arial"/>
                <a:cs typeface="Arial"/>
                <a:sym typeface="Arial"/>
              </a:rPr>
              <a:t>collegare intorno ad un tema coagulante </a:t>
            </a:r>
            <a:r>
              <a:rPr lang="en-US" sz="1600">
                <a:solidFill>
                  <a:srgbClr val="2A5010"/>
                </a:solidFill>
                <a:latin typeface="Arial"/>
                <a:ea typeface="Arial"/>
                <a:cs typeface="Arial"/>
                <a:sym typeface="Arial"/>
              </a:rPr>
              <a:t>– </a:t>
            </a:r>
            <a:r>
              <a:rPr b="1" lang="en-US" sz="1600">
                <a:solidFill>
                  <a:srgbClr val="2A5010"/>
                </a:solidFill>
                <a:latin typeface="Arial"/>
                <a:ea typeface="Arial"/>
                <a:cs typeface="Arial"/>
                <a:sym typeface="Arial"/>
              </a:rPr>
              <a:t>i Laghi di Lesina e Varano </a:t>
            </a:r>
            <a:r>
              <a:rPr lang="en-US" sz="1600">
                <a:solidFill>
                  <a:srgbClr val="2A5010"/>
                </a:solidFill>
                <a:latin typeface="Arial"/>
                <a:ea typeface="Arial"/>
                <a:cs typeface="Arial"/>
                <a:sym typeface="Arial"/>
              </a:rPr>
              <a:t>– tutti   i Comuni dell’ambito proposto potrebbe portare benefici diffusi e </a:t>
            </a:r>
            <a:r>
              <a:rPr b="1" lang="en-US" sz="1600">
                <a:solidFill>
                  <a:srgbClr val="2A5010"/>
                </a:solidFill>
                <a:latin typeface="Arial"/>
                <a:ea typeface="Arial"/>
                <a:cs typeface="Arial"/>
                <a:sym typeface="Arial"/>
              </a:rPr>
              <a:t>favorire un interscambio di  fruizione turistica e scientifico/culturale </a:t>
            </a:r>
            <a:r>
              <a:rPr lang="en-US" sz="1600">
                <a:solidFill>
                  <a:srgbClr val="2A5010"/>
                </a:solidFill>
                <a:latin typeface="Arial"/>
                <a:ea typeface="Arial"/>
                <a:cs typeface="Arial"/>
                <a:sym typeface="Arial"/>
              </a:rPr>
              <a:t>(botanici, ittiologi, biologi, forestali, agronomi,  archeologi, ecc.), offrendo ciascun Comune le </a:t>
            </a:r>
            <a:r>
              <a:rPr b="1" lang="en-US" sz="1600">
                <a:solidFill>
                  <a:srgbClr val="2A5010"/>
                </a:solidFill>
                <a:latin typeface="Arial"/>
                <a:ea typeface="Arial"/>
                <a:cs typeface="Arial"/>
                <a:sym typeface="Arial"/>
              </a:rPr>
              <a:t>proprie risorse non disgiunte dal contesto,  che trova omogeneità nel tema dei laghi ma che comprende la costa marina, i boschi, le  colture specializzate, le eccellenze enogastronomiche, ecc.</a:t>
            </a:r>
            <a:endParaRPr sz="1600">
              <a:latin typeface="Arial"/>
              <a:ea typeface="Arial"/>
              <a:cs typeface="Arial"/>
              <a:sym typeface="Arial"/>
            </a:endParaRPr>
          </a:p>
          <a:p>
            <a:pPr indent="0" lvl="0" marL="12700" marR="19050" rtl="0" algn="just">
              <a:lnSpc>
                <a:spcPct val="99500"/>
              </a:lnSpc>
              <a:spcBef>
                <a:spcPts val="1085"/>
              </a:spcBef>
              <a:spcAft>
                <a:spcPts val="0"/>
              </a:spcAft>
              <a:buNone/>
            </a:pPr>
            <a:r>
              <a:rPr lang="en-US" sz="1600">
                <a:solidFill>
                  <a:srgbClr val="2A5010"/>
                </a:solidFill>
                <a:latin typeface="Arial"/>
                <a:ea typeface="Arial"/>
                <a:cs typeface="Arial"/>
                <a:sym typeface="Arial"/>
              </a:rPr>
              <a:t>Inoltre l’associazione fra Comuni è auspicata da sempre negli </a:t>
            </a:r>
            <a:r>
              <a:rPr b="1" lang="en-US" sz="1600">
                <a:solidFill>
                  <a:srgbClr val="2A5010"/>
                </a:solidFill>
                <a:latin typeface="Arial"/>
                <a:ea typeface="Arial"/>
                <a:cs typeface="Arial"/>
                <a:sym typeface="Arial"/>
              </a:rPr>
              <a:t>incentivi finanziari regionali ed  europei</a:t>
            </a:r>
            <a:r>
              <a:rPr lang="en-US" sz="1600">
                <a:solidFill>
                  <a:srgbClr val="2A5010"/>
                </a:solidFill>
                <a:latin typeface="Arial"/>
                <a:ea typeface="Arial"/>
                <a:cs typeface="Arial"/>
                <a:sym typeface="Arial"/>
              </a:rPr>
              <a:t>; le recenti norme sui borghi e piccoli Comuni esalta tale specificità ed impone  l’integrazione fra Comuni per poter avere accesso ai finanziamenti pubblici.</a:t>
            </a:r>
            <a:endParaRPr sz="1600">
              <a:latin typeface="Arial"/>
              <a:ea typeface="Arial"/>
              <a:cs typeface="Arial"/>
              <a:sym typeface="Arial"/>
            </a:endParaRPr>
          </a:p>
          <a:p>
            <a:pPr indent="0" lvl="0" marL="12700" marR="19685" rtl="0" algn="just">
              <a:lnSpc>
                <a:spcPct val="100499"/>
              </a:lnSpc>
              <a:spcBef>
                <a:spcPts val="1065"/>
              </a:spcBef>
              <a:spcAft>
                <a:spcPts val="0"/>
              </a:spcAft>
              <a:buNone/>
            </a:pPr>
            <a:r>
              <a:rPr lang="en-US" sz="1600">
                <a:solidFill>
                  <a:srgbClr val="2A5010"/>
                </a:solidFill>
                <a:latin typeface="Arial"/>
                <a:ea typeface="Arial"/>
                <a:cs typeface="Arial"/>
                <a:sym typeface="Arial"/>
              </a:rPr>
              <a:t>Se, poi, si riescono a creare i presupposti per incentivare imprenditori ad intervenire attraverso  forme di finanziamento complesse ma solide, si potrà/dovrà tener conto anche del </a:t>
            </a:r>
            <a:r>
              <a:rPr b="1" lang="en-US" sz="1600">
                <a:solidFill>
                  <a:srgbClr val="2A5010"/>
                </a:solidFill>
                <a:latin typeface="Arial"/>
                <a:ea typeface="Arial"/>
                <a:cs typeface="Arial"/>
                <a:sym typeface="Arial"/>
              </a:rPr>
              <a:t>valore  aggiunto del capitale privato </a:t>
            </a:r>
            <a:r>
              <a:rPr lang="en-US" sz="1600">
                <a:solidFill>
                  <a:srgbClr val="2A5010"/>
                </a:solidFill>
                <a:latin typeface="Arial"/>
                <a:ea typeface="Arial"/>
                <a:cs typeface="Arial"/>
                <a:sym typeface="Arial"/>
              </a:rPr>
              <a:t>per la realizzazione di interventi che, direttamente o  indirettamente, generano quell’ambiente socio-economico-finanziario atto a sviluppare per intero  la valorizzazione concreta dei centri abitati.</a:t>
            </a:r>
            <a:endParaRPr sz="1600">
              <a:latin typeface="Arial"/>
              <a:ea typeface="Arial"/>
              <a:cs typeface="Arial"/>
              <a:sym typeface="Arial"/>
            </a:endParaRPr>
          </a:p>
        </p:txBody>
      </p:sp>
      <p:pic>
        <p:nvPicPr>
          <p:cNvPr id="88" name="Google Shape;88;p24"/>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89" name="Google Shape;89;p24"/>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90" name="Google Shape;90;p24"/>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94" name="Shape 94"/>
        <p:cNvGrpSpPr/>
        <p:nvPr/>
      </p:nvGrpSpPr>
      <p:grpSpPr>
        <a:xfrm>
          <a:off x="0" y="0"/>
          <a:ext cx="0" cy="0"/>
          <a:chOff x="0" y="0"/>
          <a:chExt cx="0" cy="0"/>
        </a:xfrm>
      </p:grpSpPr>
      <p:grpSp>
        <p:nvGrpSpPr>
          <p:cNvPr id="95" name="Google Shape;95;p25"/>
          <p:cNvGrpSpPr/>
          <p:nvPr/>
        </p:nvGrpSpPr>
        <p:grpSpPr>
          <a:xfrm>
            <a:off x="0" y="4060824"/>
            <a:ext cx="1648157" cy="2797175"/>
            <a:chOff x="0" y="4060824"/>
            <a:chExt cx="1648157" cy="2797175"/>
          </a:xfrm>
        </p:grpSpPr>
        <p:sp>
          <p:nvSpPr>
            <p:cNvPr id="96" name="Google Shape;96;p25"/>
            <p:cNvSpPr/>
            <p:nvPr/>
          </p:nvSpPr>
          <p:spPr>
            <a:xfrm>
              <a:off x="0" y="4060824"/>
              <a:ext cx="485775" cy="2797175"/>
            </a:xfrm>
            <a:custGeom>
              <a:rect b="b" l="l" r="r" t="t"/>
              <a:pathLst>
                <a:path extrusionOk="0" h="2797175" w="485775">
                  <a:moveTo>
                    <a:pt x="485489" y="2796840"/>
                  </a:moveTo>
                  <a:lnTo>
                    <a:pt x="0" y="2788540"/>
                  </a:lnTo>
                  <a:lnTo>
                    <a:pt x="0" y="0"/>
                  </a:lnTo>
                  <a:lnTo>
                    <a:pt x="485489" y="2796840"/>
                  </a:lnTo>
                  <a:close/>
                </a:path>
              </a:pathLst>
            </a:custGeom>
            <a:solidFill>
              <a:srgbClr val="90C225">
                <a:alpha val="84313"/>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pic>
          <p:nvPicPr>
            <p:cNvPr id="97" name="Google Shape;97;p25"/>
            <p:cNvPicPr preferRelativeResize="0"/>
            <p:nvPr/>
          </p:nvPicPr>
          <p:blipFill rotWithShape="1">
            <a:blip r:embed="rId3">
              <a:alphaModFix/>
            </a:blip>
            <a:srcRect b="0" l="0" r="0" t="0"/>
            <a:stretch/>
          </p:blipFill>
          <p:spPr>
            <a:xfrm>
              <a:off x="454983" y="4905456"/>
              <a:ext cx="1186289" cy="1581969"/>
            </a:xfrm>
            <a:prstGeom prst="rect">
              <a:avLst/>
            </a:prstGeom>
            <a:noFill/>
            <a:ln>
              <a:noFill/>
            </a:ln>
          </p:spPr>
        </p:pic>
        <p:sp>
          <p:nvSpPr>
            <p:cNvPr id="98" name="Google Shape;98;p25"/>
            <p:cNvSpPr/>
            <p:nvPr/>
          </p:nvSpPr>
          <p:spPr>
            <a:xfrm>
              <a:off x="448642" y="4899115"/>
              <a:ext cx="1199515" cy="1595120"/>
            </a:xfrm>
            <a:custGeom>
              <a:rect b="b" l="l" r="r" t="t"/>
              <a:pathLst>
                <a:path extrusionOk="0" h="1595120" w="1199514">
                  <a:moveTo>
                    <a:pt x="0" y="0"/>
                  </a:moveTo>
                  <a:lnTo>
                    <a:pt x="1198973" y="0"/>
                  </a:lnTo>
                  <a:lnTo>
                    <a:pt x="1198973" y="1594653"/>
                  </a:lnTo>
                  <a:lnTo>
                    <a:pt x="0" y="1594653"/>
                  </a:lnTo>
                  <a:lnTo>
                    <a:pt x="0" y="0"/>
                  </a:lnTo>
                  <a:close/>
                </a:path>
              </a:pathLst>
            </a:custGeom>
            <a:noFill/>
            <a:ln cap="flat" cmpd="sng" w="12675">
              <a:solidFill>
                <a:srgbClr val="539F2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grpSp>
      <p:grpSp>
        <p:nvGrpSpPr>
          <p:cNvPr id="99" name="Google Shape;99;p25"/>
          <p:cNvGrpSpPr/>
          <p:nvPr/>
        </p:nvGrpSpPr>
        <p:grpSpPr>
          <a:xfrm>
            <a:off x="5551103" y="0"/>
            <a:ext cx="4342765" cy="6858000"/>
            <a:chOff x="5551103" y="0"/>
            <a:chExt cx="4342765" cy="6858000"/>
          </a:xfrm>
        </p:grpSpPr>
        <p:sp>
          <p:nvSpPr>
            <p:cNvPr id="100" name="Google Shape;100;p25"/>
            <p:cNvSpPr/>
            <p:nvPr/>
          </p:nvSpPr>
          <p:spPr>
            <a:xfrm>
              <a:off x="5551103" y="4176261"/>
              <a:ext cx="4342765" cy="2673350"/>
            </a:xfrm>
            <a:custGeom>
              <a:rect b="b" l="l" r="r" t="t"/>
              <a:pathLst>
                <a:path extrusionOk="0" h="2673350" w="4342765">
                  <a:moveTo>
                    <a:pt x="0" y="2672946"/>
                  </a:moveTo>
                  <a:lnTo>
                    <a:pt x="4342197" y="0"/>
                  </a:lnTo>
                </a:path>
              </a:pathLst>
            </a:custGeom>
            <a:noFill/>
            <a:ln cap="flat" cmpd="sng" w="9525">
              <a:solidFill>
                <a:srgbClr val="D7D7D7"/>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01" name="Google Shape;101;p25"/>
            <p:cNvSpPr/>
            <p:nvPr/>
          </p:nvSpPr>
          <p:spPr>
            <a:xfrm>
              <a:off x="7619583" y="0"/>
              <a:ext cx="1319530" cy="6849745"/>
            </a:xfrm>
            <a:custGeom>
              <a:rect b="b" l="l" r="r" t="t"/>
              <a:pathLst>
                <a:path extrusionOk="0" h="6849745" w="1319529">
                  <a:moveTo>
                    <a:pt x="0" y="0"/>
                  </a:moveTo>
                  <a:lnTo>
                    <a:pt x="1319066" y="6849207"/>
                  </a:lnTo>
                </a:path>
              </a:pathLst>
            </a:custGeom>
            <a:noFill/>
            <a:ln cap="flat" cmpd="sng" w="9525">
              <a:solidFill>
                <a:srgbClr val="BEBEBE"/>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02" name="Google Shape;102;p25"/>
            <p:cNvSpPr/>
            <p:nvPr/>
          </p:nvSpPr>
          <p:spPr>
            <a:xfrm>
              <a:off x="7456419" y="0"/>
              <a:ext cx="2437130" cy="6858000"/>
            </a:xfrm>
            <a:custGeom>
              <a:rect b="b" l="l" r="r" t="t"/>
              <a:pathLst>
                <a:path extrusionOk="0" h="6858000" w="2437129">
                  <a:moveTo>
                    <a:pt x="2436880" y="6857601"/>
                  </a:moveTo>
                  <a:lnTo>
                    <a:pt x="0" y="6849207"/>
                  </a:lnTo>
                  <a:lnTo>
                    <a:pt x="2189284" y="0"/>
                  </a:lnTo>
                  <a:lnTo>
                    <a:pt x="2436880" y="8162"/>
                  </a:lnTo>
                  <a:lnTo>
                    <a:pt x="2436880" y="6857601"/>
                  </a:lnTo>
                  <a:close/>
                </a:path>
              </a:pathLst>
            </a:custGeom>
            <a:solidFill>
              <a:srgbClr val="90C225">
                <a:alpha val="29411"/>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03" name="Google Shape;103;p25"/>
            <p:cNvSpPr/>
            <p:nvPr/>
          </p:nvSpPr>
          <p:spPr>
            <a:xfrm>
              <a:off x="7796945" y="0"/>
              <a:ext cx="2096770" cy="6849745"/>
            </a:xfrm>
            <a:custGeom>
              <a:rect b="b" l="l" r="r" t="t"/>
              <a:pathLst>
                <a:path extrusionOk="0" h="6849745" w="2096770">
                  <a:moveTo>
                    <a:pt x="2096354" y="6849208"/>
                  </a:moveTo>
                  <a:lnTo>
                    <a:pt x="1299141" y="6849208"/>
                  </a:lnTo>
                  <a:lnTo>
                    <a:pt x="0" y="0"/>
                  </a:lnTo>
                  <a:lnTo>
                    <a:pt x="2096354" y="0"/>
                  </a:lnTo>
                  <a:lnTo>
                    <a:pt x="2096354" y="6849208"/>
                  </a:lnTo>
                  <a:close/>
                </a:path>
              </a:pathLst>
            </a:custGeom>
            <a:solidFill>
              <a:srgbClr val="90C225">
                <a:alpha val="19607"/>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04" name="Google Shape;104;p25"/>
            <p:cNvSpPr/>
            <p:nvPr/>
          </p:nvSpPr>
          <p:spPr>
            <a:xfrm>
              <a:off x="7181614" y="3915802"/>
              <a:ext cx="2712085" cy="2933700"/>
            </a:xfrm>
            <a:custGeom>
              <a:rect b="b" l="l" r="r" t="t"/>
              <a:pathLst>
                <a:path extrusionOk="0" h="2933700" w="2712084">
                  <a:moveTo>
                    <a:pt x="2711685" y="2933404"/>
                  </a:moveTo>
                  <a:lnTo>
                    <a:pt x="0" y="2933404"/>
                  </a:lnTo>
                  <a:lnTo>
                    <a:pt x="2711685" y="0"/>
                  </a:lnTo>
                  <a:lnTo>
                    <a:pt x="2711685" y="2933404"/>
                  </a:lnTo>
                  <a:close/>
                </a:path>
              </a:pathLst>
            </a:custGeom>
            <a:solidFill>
              <a:srgbClr val="539F20">
                <a:alpha val="71372"/>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05" name="Google Shape;105;p25"/>
            <p:cNvSpPr/>
            <p:nvPr/>
          </p:nvSpPr>
          <p:spPr>
            <a:xfrm>
              <a:off x="7587139" y="0"/>
              <a:ext cx="2306320" cy="6849745"/>
            </a:xfrm>
            <a:custGeom>
              <a:rect b="b" l="l" r="r" t="t"/>
              <a:pathLst>
                <a:path extrusionOk="0" h="6849745" w="2306320">
                  <a:moveTo>
                    <a:pt x="2006345" y="6849208"/>
                  </a:moveTo>
                  <a:lnTo>
                    <a:pt x="0" y="0"/>
                  </a:lnTo>
                  <a:lnTo>
                    <a:pt x="2306161" y="0"/>
                  </a:lnTo>
                  <a:lnTo>
                    <a:pt x="2306161" y="6841018"/>
                  </a:lnTo>
                  <a:lnTo>
                    <a:pt x="2006345" y="6849208"/>
                  </a:lnTo>
                  <a:close/>
                </a:path>
              </a:pathLst>
            </a:custGeom>
            <a:solidFill>
              <a:srgbClr val="3E7817">
                <a:alpha val="69411"/>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06" name="Google Shape;106;p25"/>
            <p:cNvSpPr/>
            <p:nvPr/>
          </p:nvSpPr>
          <p:spPr>
            <a:xfrm>
              <a:off x="8975293" y="0"/>
              <a:ext cx="918210" cy="6849745"/>
            </a:xfrm>
            <a:custGeom>
              <a:rect b="b" l="l" r="r" t="t"/>
              <a:pathLst>
                <a:path extrusionOk="0" h="6849745" w="918209">
                  <a:moveTo>
                    <a:pt x="918007" y="6849208"/>
                  </a:moveTo>
                  <a:lnTo>
                    <a:pt x="0" y="6849208"/>
                  </a:lnTo>
                  <a:lnTo>
                    <a:pt x="731548" y="0"/>
                  </a:lnTo>
                  <a:lnTo>
                    <a:pt x="918007" y="0"/>
                  </a:lnTo>
                  <a:lnTo>
                    <a:pt x="918007" y="6849208"/>
                  </a:lnTo>
                  <a:close/>
                </a:path>
              </a:pathLst>
            </a:custGeom>
            <a:solidFill>
              <a:srgbClr val="BEE370">
                <a:alpha val="69411"/>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07" name="Google Shape;107;p25"/>
            <p:cNvSpPr/>
            <p:nvPr/>
          </p:nvSpPr>
          <p:spPr>
            <a:xfrm>
              <a:off x="8740099" y="0"/>
              <a:ext cx="1153160" cy="6849745"/>
            </a:xfrm>
            <a:custGeom>
              <a:rect b="b" l="l" r="r" t="t"/>
              <a:pathLst>
                <a:path extrusionOk="0" h="6849745" w="1153159">
                  <a:moveTo>
                    <a:pt x="1152676" y="6849207"/>
                  </a:moveTo>
                  <a:lnTo>
                    <a:pt x="1014205" y="6849207"/>
                  </a:lnTo>
                  <a:lnTo>
                    <a:pt x="0" y="0"/>
                  </a:lnTo>
                  <a:lnTo>
                    <a:pt x="1137282" y="0"/>
                  </a:lnTo>
                  <a:lnTo>
                    <a:pt x="1137237" y="42402"/>
                  </a:lnTo>
                  <a:lnTo>
                    <a:pt x="1137192" y="93258"/>
                  </a:lnTo>
                  <a:lnTo>
                    <a:pt x="1137153" y="144111"/>
                  </a:lnTo>
                  <a:lnTo>
                    <a:pt x="1137122" y="194962"/>
                  </a:lnTo>
                  <a:lnTo>
                    <a:pt x="1137098" y="245810"/>
                  </a:lnTo>
                  <a:lnTo>
                    <a:pt x="1137081" y="296655"/>
                  </a:lnTo>
                  <a:lnTo>
                    <a:pt x="1137071" y="347498"/>
                  </a:lnTo>
                  <a:lnTo>
                    <a:pt x="1137068" y="398338"/>
                  </a:lnTo>
                  <a:lnTo>
                    <a:pt x="1137072" y="449176"/>
                  </a:lnTo>
                  <a:lnTo>
                    <a:pt x="1137082" y="500012"/>
                  </a:lnTo>
                  <a:lnTo>
                    <a:pt x="1137098" y="550845"/>
                  </a:lnTo>
                  <a:lnTo>
                    <a:pt x="1137121" y="601676"/>
                  </a:lnTo>
                  <a:lnTo>
                    <a:pt x="1137151" y="652505"/>
                  </a:lnTo>
                  <a:lnTo>
                    <a:pt x="1137186" y="703331"/>
                  </a:lnTo>
                  <a:lnTo>
                    <a:pt x="1137227" y="754155"/>
                  </a:lnTo>
                  <a:lnTo>
                    <a:pt x="1137275" y="804977"/>
                  </a:lnTo>
                  <a:lnTo>
                    <a:pt x="1137328" y="855797"/>
                  </a:lnTo>
                  <a:lnTo>
                    <a:pt x="1137386" y="906615"/>
                  </a:lnTo>
                  <a:lnTo>
                    <a:pt x="1137451" y="957430"/>
                  </a:lnTo>
                  <a:lnTo>
                    <a:pt x="1137520" y="1008244"/>
                  </a:lnTo>
                  <a:lnTo>
                    <a:pt x="1137596" y="1059056"/>
                  </a:lnTo>
                  <a:lnTo>
                    <a:pt x="1137676" y="1109866"/>
                  </a:lnTo>
                  <a:lnTo>
                    <a:pt x="1137761" y="1160674"/>
                  </a:lnTo>
                  <a:lnTo>
                    <a:pt x="1137852" y="1211480"/>
                  </a:lnTo>
                  <a:lnTo>
                    <a:pt x="1137947" y="1262284"/>
                  </a:lnTo>
                  <a:lnTo>
                    <a:pt x="1138047" y="1313087"/>
                  </a:lnTo>
                  <a:lnTo>
                    <a:pt x="1138152" y="1363887"/>
                  </a:lnTo>
                  <a:lnTo>
                    <a:pt x="1138262" y="1414687"/>
                  </a:lnTo>
                  <a:lnTo>
                    <a:pt x="1138375" y="1465484"/>
                  </a:lnTo>
                  <a:lnTo>
                    <a:pt x="1138494" y="1516280"/>
                  </a:lnTo>
                  <a:lnTo>
                    <a:pt x="1138616" y="1567075"/>
                  </a:lnTo>
                  <a:lnTo>
                    <a:pt x="1138742" y="1617868"/>
                  </a:lnTo>
                  <a:lnTo>
                    <a:pt x="1138873" y="1668659"/>
                  </a:lnTo>
                  <a:lnTo>
                    <a:pt x="1139007" y="1719449"/>
                  </a:lnTo>
                  <a:lnTo>
                    <a:pt x="1139146" y="1770238"/>
                  </a:lnTo>
                  <a:lnTo>
                    <a:pt x="1139287" y="1821025"/>
                  </a:lnTo>
                  <a:lnTo>
                    <a:pt x="1139433" y="1871811"/>
                  </a:lnTo>
                  <a:lnTo>
                    <a:pt x="1139581" y="1922596"/>
                  </a:lnTo>
                  <a:lnTo>
                    <a:pt x="1139734" y="1973379"/>
                  </a:lnTo>
                  <a:lnTo>
                    <a:pt x="1139889" y="2024162"/>
                  </a:lnTo>
                  <a:lnTo>
                    <a:pt x="1140047" y="2074943"/>
                  </a:lnTo>
                  <a:lnTo>
                    <a:pt x="1140209" y="2125723"/>
                  </a:lnTo>
                  <a:lnTo>
                    <a:pt x="1140373" y="2176502"/>
                  </a:lnTo>
                  <a:lnTo>
                    <a:pt x="1140540" y="2227280"/>
                  </a:lnTo>
                  <a:lnTo>
                    <a:pt x="1140710" y="2278057"/>
                  </a:lnTo>
                  <a:lnTo>
                    <a:pt x="1140882" y="2328833"/>
                  </a:lnTo>
                  <a:lnTo>
                    <a:pt x="1141056" y="2379609"/>
                  </a:lnTo>
                  <a:lnTo>
                    <a:pt x="1141233" y="2430383"/>
                  </a:lnTo>
                  <a:lnTo>
                    <a:pt x="1141412" y="2481157"/>
                  </a:lnTo>
                  <a:lnTo>
                    <a:pt x="1141594" y="2531930"/>
                  </a:lnTo>
                  <a:lnTo>
                    <a:pt x="1141777" y="2582702"/>
                  </a:lnTo>
                  <a:lnTo>
                    <a:pt x="1141962" y="2633473"/>
                  </a:lnTo>
                  <a:lnTo>
                    <a:pt x="1142149" y="2684244"/>
                  </a:lnTo>
                  <a:lnTo>
                    <a:pt x="1142337" y="2735014"/>
                  </a:lnTo>
                  <a:lnTo>
                    <a:pt x="1142527" y="2785784"/>
                  </a:lnTo>
                  <a:lnTo>
                    <a:pt x="1142718" y="2836553"/>
                  </a:lnTo>
                  <a:lnTo>
                    <a:pt x="1142911" y="2887322"/>
                  </a:lnTo>
                  <a:lnTo>
                    <a:pt x="1143105" y="2938090"/>
                  </a:lnTo>
                  <a:lnTo>
                    <a:pt x="1143300" y="2988858"/>
                  </a:lnTo>
                  <a:lnTo>
                    <a:pt x="1143495" y="3039625"/>
                  </a:lnTo>
                  <a:lnTo>
                    <a:pt x="1143692" y="3090393"/>
                  </a:lnTo>
                  <a:lnTo>
                    <a:pt x="1143890" y="3141160"/>
                  </a:lnTo>
                  <a:lnTo>
                    <a:pt x="1144088" y="3191926"/>
                  </a:lnTo>
                  <a:lnTo>
                    <a:pt x="1144485" y="3293459"/>
                  </a:lnTo>
                  <a:lnTo>
                    <a:pt x="1145482" y="3547290"/>
                  </a:lnTo>
                  <a:lnTo>
                    <a:pt x="1145879" y="3648823"/>
                  </a:lnTo>
                  <a:lnTo>
                    <a:pt x="1146077" y="3699590"/>
                  </a:lnTo>
                  <a:lnTo>
                    <a:pt x="1146275" y="3750357"/>
                  </a:lnTo>
                  <a:lnTo>
                    <a:pt x="1146471" y="3801124"/>
                  </a:lnTo>
                  <a:lnTo>
                    <a:pt x="1146667" y="3851892"/>
                  </a:lnTo>
                  <a:lnTo>
                    <a:pt x="1146862" y="3902660"/>
                  </a:lnTo>
                  <a:lnTo>
                    <a:pt x="1147056" y="3953428"/>
                  </a:lnTo>
                  <a:lnTo>
                    <a:pt x="1147248" y="4004196"/>
                  </a:lnTo>
                  <a:lnTo>
                    <a:pt x="1147440" y="4054966"/>
                  </a:lnTo>
                  <a:lnTo>
                    <a:pt x="1147630" y="4105735"/>
                  </a:lnTo>
                  <a:lnTo>
                    <a:pt x="1147818" y="4156506"/>
                  </a:lnTo>
                  <a:lnTo>
                    <a:pt x="1148005" y="4207276"/>
                  </a:lnTo>
                  <a:lnTo>
                    <a:pt x="1148190" y="4258048"/>
                  </a:lnTo>
                  <a:lnTo>
                    <a:pt x="1148373" y="4308820"/>
                  </a:lnTo>
                  <a:lnTo>
                    <a:pt x="1148554" y="4359593"/>
                  </a:lnTo>
                  <a:lnTo>
                    <a:pt x="1148733" y="4410367"/>
                  </a:lnTo>
                  <a:lnTo>
                    <a:pt x="1148910" y="4461141"/>
                  </a:lnTo>
                  <a:lnTo>
                    <a:pt x="1149085" y="4511916"/>
                  </a:lnTo>
                  <a:lnTo>
                    <a:pt x="1149257" y="4562692"/>
                  </a:lnTo>
                  <a:lnTo>
                    <a:pt x="1149427" y="4613470"/>
                  </a:lnTo>
                  <a:lnTo>
                    <a:pt x="1149594" y="4664248"/>
                  </a:lnTo>
                  <a:lnTo>
                    <a:pt x="1149758" y="4715027"/>
                  </a:lnTo>
                  <a:lnTo>
                    <a:pt x="1149919" y="4765807"/>
                  </a:lnTo>
                  <a:lnTo>
                    <a:pt x="1150078" y="4816588"/>
                  </a:lnTo>
                  <a:lnTo>
                    <a:pt x="1150233" y="4867370"/>
                  </a:lnTo>
                  <a:lnTo>
                    <a:pt x="1150385" y="4918154"/>
                  </a:lnTo>
                  <a:lnTo>
                    <a:pt x="1150534" y="4968939"/>
                  </a:lnTo>
                  <a:lnTo>
                    <a:pt x="1150679" y="5019725"/>
                  </a:lnTo>
                  <a:lnTo>
                    <a:pt x="1150821" y="5070512"/>
                  </a:lnTo>
                  <a:lnTo>
                    <a:pt x="1150959" y="5121301"/>
                  </a:lnTo>
                  <a:lnTo>
                    <a:pt x="1151094" y="5172091"/>
                  </a:lnTo>
                  <a:lnTo>
                    <a:pt x="1151224" y="5222882"/>
                  </a:lnTo>
                  <a:lnTo>
                    <a:pt x="1151351" y="5273675"/>
                  </a:lnTo>
                  <a:lnTo>
                    <a:pt x="1151473" y="5324470"/>
                  </a:lnTo>
                  <a:lnTo>
                    <a:pt x="1151591" y="5375265"/>
                  </a:lnTo>
                  <a:lnTo>
                    <a:pt x="1151705" y="5426063"/>
                  </a:lnTo>
                  <a:lnTo>
                    <a:pt x="1151815" y="5476862"/>
                  </a:lnTo>
                  <a:lnTo>
                    <a:pt x="1151919" y="5527663"/>
                  </a:lnTo>
                  <a:lnTo>
                    <a:pt x="1152020" y="5578466"/>
                  </a:lnTo>
                  <a:lnTo>
                    <a:pt x="1152115" y="5629270"/>
                  </a:lnTo>
                  <a:lnTo>
                    <a:pt x="1152205" y="5680076"/>
                  </a:lnTo>
                  <a:lnTo>
                    <a:pt x="1152291" y="5730884"/>
                  </a:lnTo>
                  <a:lnTo>
                    <a:pt x="1152371" y="5781694"/>
                  </a:lnTo>
                  <a:lnTo>
                    <a:pt x="1152446" y="5832506"/>
                  </a:lnTo>
                  <a:lnTo>
                    <a:pt x="1152516" y="5883319"/>
                  </a:lnTo>
                  <a:lnTo>
                    <a:pt x="1152580" y="5934135"/>
                  </a:lnTo>
                  <a:lnTo>
                    <a:pt x="1152639" y="5984953"/>
                  </a:lnTo>
                  <a:lnTo>
                    <a:pt x="1152692" y="6035773"/>
                  </a:lnTo>
                  <a:lnTo>
                    <a:pt x="1152739" y="6086595"/>
                  </a:lnTo>
                  <a:lnTo>
                    <a:pt x="1152781" y="6137419"/>
                  </a:lnTo>
                  <a:lnTo>
                    <a:pt x="1152816" y="6188245"/>
                  </a:lnTo>
                  <a:lnTo>
                    <a:pt x="1152845" y="6239074"/>
                  </a:lnTo>
                  <a:lnTo>
                    <a:pt x="1152868" y="6289905"/>
                  </a:lnTo>
                  <a:lnTo>
                    <a:pt x="1152885" y="6340738"/>
                  </a:lnTo>
                  <a:lnTo>
                    <a:pt x="1152895" y="6391573"/>
                  </a:lnTo>
                  <a:lnTo>
                    <a:pt x="1152899" y="6442411"/>
                  </a:lnTo>
                  <a:lnTo>
                    <a:pt x="1152895" y="6493252"/>
                  </a:lnTo>
                  <a:lnTo>
                    <a:pt x="1152885" y="6544095"/>
                  </a:lnTo>
                  <a:lnTo>
                    <a:pt x="1152869" y="6594940"/>
                  </a:lnTo>
                  <a:lnTo>
                    <a:pt x="1152845" y="6645788"/>
                  </a:lnTo>
                  <a:lnTo>
                    <a:pt x="1152813" y="6696639"/>
                  </a:lnTo>
                  <a:lnTo>
                    <a:pt x="1152775" y="6747492"/>
                  </a:lnTo>
                  <a:lnTo>
                    <a:pt x="1152729" y="6798348"/>
                  </a:lnTo>
                  <a:lnTo>
                    <a:pt x="1152676" y="6849207"/>
                  </a:lnTo>
                  <a:close/>
                </a:path>
              </a:pathLst>
            </a:custGeom>
            <a:solidFill>
              <a:srgbClr val="90C225">
                <a:alpha val="64313"/>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08" name="Google Shape;108;p25"/>
            <p:cNvSpPr/>
            <p:nvPr/>
          </p:nvSpPr>
          <p:spPr>
            <a:xfrm>
              <a:off x="8720525" y="4896489"/>
              <a:ext cx="1172845" cy="1953260"/>
            </a:xfrm>
            <a:custGeom>
              <a:rect b="b" l="l" r="r" t="t"/>
              <a:pathLst>
                <a:path extrusionOk="0" h="1953259" w="1172845">
                  <a:moveTo>
                    <a:pt x="0" y="1952718"/>
                  </a:moveTo>
                  <a:lnTo>
                    <a:pt x="1172774" y="0"/>
                  </a:lnTo>
                  <a:lnTo>
                    <a:pt x="1172774" y="1947683"/>
                  </a:lnTo>
                  <a:lnTo>
                    <a:pt x="0" y="1952718"/>
                  </a:lnTo>
                  <a:close/>
                </a:path>
              </a:pathLst>
            </a:custGeom>
            <a:solidFill>
              <a:srgbClr val="90C225">
                <a:alpha val="79607"/>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grpSp>
      <p:sp>
        <p:nvSpPr>
          <p:cNvPr id="109" name="Google Shape;109;p25"/>
          <p:cNvSpPr txBox="1"/>
          <p:nvPr/>
        </p:nvSpPr>
        <p:spPr>
          <a:xfrm>
            <a:off x="561152" y="954241"/>
            <a:ext cx="3897629" cy="2504440"/>
          </a:xfrm>
          <a:prstGeom prst="rect">
            <a:avLst/>
          </a:prstGeom>
          <a:noFill/>
          <a:ln>
            <a:noFill/>
          </a:ln>
        </p:spPr>
        <p:txBody>
          <a:bodyPr anchorCtr="0" anchor="t" bIns="0" lIns="0" spcFirstLastPara="1" rIns="0" wrap="square" tIns="12050">
            <a:spAutoFit/>
          </a:bodyPr>
          <a:lstStyle/>
          <a:p>
            <a:pPr indent="0" lvl="0" marL="24765" marR="0" rtl="0" algn="l">
              <a:lnSpc>
                <a:spcPct val="100000"/>
              </a:lnSpc>
              <a:spcBef>
                <a:spcPts val="0"/>
              </a:spcBef>
              <a:spcAft>
                <a:spcPts val="0"/>
              </a:spcAft>
              <a:buNone/>
            </a:pPr>
            <a:r>
              <a:rPr b="1" lang="en-US" sz="1600" u="sng">
                <a:solidFill>
                  <a:srgbClr val="2A5010"/>
                </a:solidFill>
                <a:latin typeface="Arial"/>
                <a:ea typeface="Arial"/>
                <a:cs typeface="Arial"/>
                <a:sym typeface="Arial"/>
              </a:rPr>
              <a:t>Risorse dell’ambito territoriale proposto</a:t>
            </a:r>
            <a:endParaRPr sz="1600">
              <a:latin typeface="Arial"/>
              <a:ea typeface="Arial"/>
              <a:cs typeface="Arial"/>
              <a:sym typeface="Arial"/>
            </a:endParaRPr>
          </a:p>
          <a:p>
            <a:pPr indent="0" lvl="0" marL="0" marR="0" rtl="0" algn="l">
              <a:lnSpc>
                <a:spcPct val="100000"/>
              </a:lnSpc>
              <a:spcBef>
                <a:spcPts val="0"/>
              </a:spcBef>
              <a:spcAft>
                <a:spcPts val="0"/>
              </a:spcAft>
              <a:buNone/>
            </a:pPr>
            <a:r>
              <a:t/>
            </a:r>
            <a:endParaRPr sz="1800">
              <a:latin typeface="Arial"/>
              <a:ea typeface="Arial"/>
              <a:cs typeface="Arial"/>
              <a:sym typeface="Arial"/>
            </a:endParaRPr>
          </a:p>
          <a:p>
            <a:pPr indent="0" lvl="0" marL="0" marR="0" rtl="0" algn="l">
              <a:lnSpc>
                <a:spcPct val="100000"/>
              </a:lnSpc>
              <a:spcBef>
                <a:spcPts val="30"/>
              </a:spcBef>
              <a:spcAft>
                <a:spcPts val="0"/>
              </a:spcAft>
              <a:buNone/>
            </a:pPr>
            <a:r>
              <a:t/>
            </a:r>
            <a:endParaRPr sz="1650">
              <a:latin typeface="Arial"/>
              <a:ea typeface="Arial"/>
              <a:cs typeface="Arial"/>
              <a:sym typeface="Arial"/>
            </a:endParaRPr>
          </a:p>
          <a:p>
            <a:pPr indent="0" lvl="0" marL="24765" marR="0" rtl="0" algn="l">
              <a:lnSpc>
                <a:spcPct val="100000"/>
              </a:lnSpc>
              <a:spcBef>
                <a:spcPts val="0"/>
              </a:spcBef>
              <a:spcAft>
                <a:spcPts val="0"/>
              </a:spcAft>
              <a:buNone/>
            </a:pPr>
            <a:r>
              <a:rPr lang="en-US" sz="1600">
                <a:solidFill>
                  <a:srgbClr val="2A5010"/>
                </a:solidFill>
                <a:latin typeface="Arial"/>
                <a:ea typeface="Arial"/>
                <a:cs typeface="Arial"/>
                <a:sym typeface="Arial"/>
              </a:rPr>
              <a:t>Le risorse più evidenti sono:</a:t>
            </a:r>
            <a:endParaRPr sz="1600">
              <a:latin typeface="Arial"/>
              <a:ea typeface="Arial"/>
              <a:cs typeface="Arial"/>
              <a:sym typeface="Arial"/>
            </a:endParaRPr>
          </a:p>
          <a:p>
            <a:pPr indent="-354965" lvl="0" marL="367030" marR="0" rtl="0" algn="l">
              <a:lnSpc>
                <a:spcPct val="100000"/>
              </a:lnSpc>
              <a:spcBef>
                <a:spcPts val="1005"/>
              </a:spcBef>
              <a:spcAft>
                <a:spcPts val="0"/>
              </a:spcAft>
              <a:buClr>
                <a:srgbClr val="90C225"/>
              </a:buClr>
              <a:buSzPts val="1250"/>
              <a:buFont typeface="Arimo"/>
              <a:buChar char="►"/>
            </a:pPr>
            <a:r>
              <a:rPr lang="en-US" sz="1600">
                <a:solidFill>
                  <a:srgbClr val="2A5010"/>
                </a:solidFill>
                <a:latin typeface="Arial"/>
                <a:ea typeface="Arial"/>
                <a:cs typeface="Arial"/>
                <a:sym typeface="Arial"/>
              </a:rPr>
              <a:t>il mare ed i laghi di Lesina e Varano;</a:t>
            </a:r>
            <a:endParaRPr sz="1600">
              <a:latin typeface="Arial"/>
              <a:ea typeface="Arial"/>
              <a:cs typeface="Arial"/>
              <a:sym typeface="Arial"/>
            </a:endParaRPr>
          </a:p>
          <a:p>
            <a:pPr indent="-354965" lvl="0" marL="367030" marR="0" rtl="0" algn="l">
              <a:lnSpc>
                <a:spcPct val="100000"/>
              </a:lnSpc>
              <a:spcBef>
                <a:spcPts val="1000"/>
              </a:spcBef>
              <a:spcAft>
                <a:spcPts val="0"/>
              </a:spcAft>
              <a:buClr>
                <a:srgbClr val="90C225"/>
              </a:buClr>
              <a:buSzPts val="1250"/>
              <a:buFont typeface="Arimo"/>
              <a:buChar char="►"/>
            </a:pPr>
            <a:r>
              <a:rPr lang="en-US" sz="1600">
                <a:solidFill>
                  <a:srgbClr val="2A5010"/>
                </a:solidFill>
                <a:latin typeface="Arial"/>
                <a:ea typeface="Arial"/>
                <a:cs typeface="Arial"/>
                <a:sym typeface="Arial"/>
              </a:rPr>
              <a:t>la pesca;</a:t>
            </a:r>
            <a:endParaRPr sz="1600">
              <a:latin typeface="Arial"/>
              <a:ea typeface="Arial"/>
              <a:cs typeface="Arial"/>
              <a:sym typeface="Arial"/>
            </a:endParaRPr>
          </a:p>
          <a:p>
            <a:pPr indent="-354965" lvl="0" marL="367030" marR="0" rtl="0" algn="l">
              <a:lnSpc>
                <a:spcPct val="100000"/>
              </a:lnSpc>
              <a:spcBef>
                <a:spcPts val="1000"/>
              </a:spcBef>
              <a:spcAft>
                <a:spcPts val="0"/>
              </a:spcAft>
              <a:buClr>
                <a:srgbClr val="90C225"/>
              </a:buClr>
              <a:buSzPts val="1250"/>
              <a:buFont typeface="Arimo"/>
              <a:buChar char="►"/>
            </a:pPr>
            <a:r>
              <a:rPr lang="en-US" sz="1600">
                <a:solidFill>
                  <a:srgbClr val="2A5010"/>
                </a:solidFill>
                <a:latin typeface="Arial"/>
                <a:ea typeface="Arial"/>
                <a:cs typeface="Arial"/>
                <a:sym typeface="Arial"/>
              </a:rPr>
              <a:t>i boschi;</a:t>
            </a:r>
            <a:endParaRPr sz="1600">
              <a:latin typeface="Arial"/>
              <a:ea typeface="Arial"/>
              <a:cs typeface="Arial"/>
              <a:sym typeface="Arial"/>
            </a:endParaRPr>
          </a:p>
          <a:p>
            <a:pPr indent="-354965" lvl="0" marL="367030" marR="0" rtl="0" algn="l">
              <a:lnSpc>
                <a:spcPct val="100000"/>
              </a:lnSpc>
              <a:spcBef>
                <a:spcPts val="1000"/>
              </a:spcBef>
              <a:spcAft>
                <a:spcPts val="0"/>
              </a:spcAft>
              <a:buClr>
                <a:srgbClr val="90C225"/>
              </a:buClr>
              <a:buSzPts val="1250"/>
              <a:buFont typeface="Arimo"/>
              <a:buChar char="►"/>
            </a:pPr>
            <a:r>
              <a:rPr lang="en-US" sz="1600">
                <a:solidFill>
                  <a:srgbClr val="2A5010"/>
                </a:solidFill>
                <a:latin typeface="Arial"/>
                <a:ea typeface="Arial"/>
                <a:cs typeface="Arial"/>
                <a:sym typeface="Arial"/>
              </a:rPr>
              <a:t>il paesaggio/i paesaggi;</a:t>
            </a:r>
            <a:endParaRPr sz="1600">
              <a:latin typeface="Arial"/>
              <a:ea typeface="Arial"/>
              <a:cs typeface="Arial"/>
              <a:sym typeface="Arial"/>
            </a:endParaRPr>
          </a:p>
        </p:txBody>
      </p:sp>
      <p:pic>
        <p:nvPicPr>
          <p:cNvPr id="110" name="Google Shape;110;p25"/>
          <p:cNvPicPr preferRelativeResize="0"/>
          <p:nvPr/>
        </p:nvPicPr>
        <p:blipFill rotWithShape="1">
          <a:blip r:embed="rId4">
            <a:alphaModFix/>
          </a:blip>
          <a:srcRect b="0" l="0" r="0" t="0"/>
          <a:stretch/>
        </p:blipFill>
        <p:spPr>
          <a:xfrm>
            <a:off x="6245121" y="137112"/>
            <a:ext cx="3507796" cy="618406"/>
          </a:xfrm>
          <a:prstGeom prst="rect">
            <a:avLst/>
          </a:prstGeom>
          <a:noFill/>
          <a:ln>
            <a:noFill/>
          </a:ln>
        </p:spPr>
      </p:pic>
      <p:grpSp>
        <p:nvGrpSpPr>
          <p:cNvPr id="111" name="Google Shape;111;p25"/>
          <p:cNvGrpSpPr/>
          <p:nvPr/>
        </p:nvGrpSpPr>
        <p:grpSpPr>
          <a:xfrm>
            <a:off x="4032507" y="834310"/>
            <a:ext cx="5427096" cy="5659925"/>
            <a:chOff x="4032507" y="834310"/>
            <a:chExt cx="5427096" cy="5659925"/>
          </a:xfrm>
        </p:grpSpPr>
        <p:pic>
          <p:nvPicPr>
            <p:cNvPr id="112" name="Google Shape;112;p25"/>
            <p:cNvPicPr preferRelativeResize="0"/>
            <p:nvPr/>
          </p:nvPicPr>
          <p:blipFill rotWithShape="1">
            <a:blip r:embed="rId5">
              <a:alphaModFix/>
            </a:blip>
            <a:srcRect b="0" l="0" r="0" t="0"/>
            <a:stretch/>
          </p:blipFill>
          <p:spPr>
            <a:xfrm>
              <a:off x="5744523" y="834310"/>
              <a:ext cx="3715080" cy="4340368"/>
            </a:xfrm>
            <a:prstGeom prst="rect">
              <a:avLst/>
            </a:prstGeom>
            <a:noFill/>
            <a:ln>
              <a:noFill/>
            </a:ln>
          </p:spPr>
        </p:pic>
        <p:pic>
          <p:nvPicPr>
            <p:cNvPr id="113" name="Google Shape;113;p25"/>
            <p:cNvPicPr preferRelativeResize="0"/>
            <p:nvPr/>
          </p:nvPicPr>
          <p:blipFill rotWithShape="1">
            <a:blip r:embed="rId6">
              <a:alphaModFix/>
            </a:blip>
            <a:srcRect b="0" l="0" r="0" t="0"/>
            <a:stretch/>
          </p:blipFill>
          <p:spPr>
            <a:xfrm>
              <a:off x="5950276" y="1040063"/>
              <a:ext cx="3106262" cy="3731550"/>
            </a:xfrm>
            <a:prstGeom prst="rect">
              <a:avLst/>
            </a:prstGeom>
            <a:noFill/>
            <a:ln>
              <a:noFill/>
            </a:ln>
          </p:spPr>
        </p:pic>
        <p:sp>
          <p:nvSpPr>
            <p:cNvPr id="114" name="Google Shape;114;p25"/>
            <p:cNvSpPr/>
            <p:nvPr/>
          </p:nvSpPr>
          <p:spPr>
            <a:xfrm>
              <a:off x="5943934" y="1033722"/>
              <a:ext cx="3119120" cy="3744595"/>
            </a:xfrm>
            <a:custGeom>
              <a:rect b="b" l="l" r="r" t="t"/>
              <a:pathLst>
                <a:path extrusionOk="0" h="3744595" w="3119120">
                  <a:moveTo>
                    <a:pt x="0" y="0"/>
                  </a:moveTo>
                  <a:lnTo>
                    <a:pt x="3118946" y="0"/>
                  </a:lnTo>
                  <a:lnTo>
                    <a:pt x="3118946" y="3744234"/>
                  </a:lnTo>
                  <a:lnTo>
                    <a:pt x="0" y="3744234"/>
                  </a:lnTo>
                  <a:lnTo>
                    <a:pt x="0" y="0"/>
                  </a:lnTo>
                  <a:close/>
                </a:path>
              </a:pathLst>
            </a:custGeom>
            <a:noFill/>
            <a:ln cap="flat" cmpd="sng" w="12675">
              <a:solidFill>
                <a:srgbClr val="539F2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pic>
          <p:nvPicPr>
            <p:cNvPr id="115" name="Google Shape;115;p25"/>
            <p:cNvPicPr preferRelativeResize="0"/>
            <p:nvPr/>
          </p:nvPicPr>
          <p:blipFill rotWithShape="1">
            <a:blip r:embed="rId7">
              <a:alphaModFix/>
            </a:blip>
            <a:srcRect b="0" l="0" r="0" t="0"/>
            <a:stretch/>
          </p:blipFill>
          <p:spPr>
            <a:xfrm>
              <a:off x="6245121" y="4905456"/>
              <a:ext cx="2811417" cy="1581969"/>
            </a:xfrm>
            <a:prstGeom prst="rect">
              <a:avLst/>
            </a:prstGeom>
            <a:noFill/>
            <a:ln>
              <a:noFill/>
            </a:ln>
          </p:spPr>
        </p:pic>
        <p:sp>
          <p:nvSpPr>
            <p:cNvPr id="116" name="Google Shape;116;p25"/>
            <p:cNvSpPr/>
            <p:nvPr/>
          </p:nvSpPr>
          <p:spPr>
            <a:xfrm>
              <a:off x="6238779" y="4899115"/>
              <a:ext cx="2824480" cy="1595120"/>
            </a:xfrm>
            <a:custGeom>
              <a:rect b="b" l="l" r="r" t="t"/>
              <a:pathLst>
                <a:path extrusionOk="0" h="1595120" w="2824479">
                  <a:moveTo>
                    <a:pt x="0" y="0"/>
                  </a:moveTo>
                  <a:lnTo>
                    <a:pt x="2824100" y="0"/>
                  </a:lnTo>
                  <a:lnTo>
                    <a:pt x="2824100" y="1594653"/>
                  </a:lnTo>
                  <a:lnTo>
                    <a:pt x="0" y="1594653"/>
                  </a:lnTo>
                  <a:lnTo>
                    <a:pt x="0" y="0"/>
                  </a:lnTo>
                  <a:close/>
                </a:path>
              </a:pathLst>
            </a:custGeom>
            <a:noFill/>
            <a:ln cap="flat" cmpd="sng" w="12675">
              <a:solidFill>
                <a:srgbClr val="539F2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pic>
          <p:nvPicPr>
            <p:cNvPr id="117" name="Google Shape;117;p25"/>
            <p:cNvPicPr preferRelativeResize="0"/>
            <p:nvPr/>
          </p:nvPicPr>
          <p:blipFill rotWithShape="1">
            <a:blip r:embed="rId8">
              <a:alphaModFix/>
            </a:blip>
            <a:srcRect b="0" l="0" r="0" t="0"/>
            <a:stretch/>
          </p:blipFill>
          <p:spPr>
            <a:xfrm>
              <a:off x="4038849" y="4905456"/>
              <a:ext cx="2109292" cy="1581969"/>
            </a:xfrm>
            <a:prstGeom prst="rect">
              <a:avLst/>
            </a:prstGeom>
            <a:noFill/>
            <a:ln>
              <a:noFill/>
            </a:ln>
          </p:spPr>
        </p:pic>
        <p:sp>
          <p:nvSpPr>
            <p:cNvPr id="118" name="Google Shape;118;p25"/>
            <p:cNvSpPr/>
            <p:nvPr/>
          </p:nvSpPr>
          <p:spPr>
            <a:xfrm>
              <a:off x="4032507" y="4899115"/>
              <a:ext cx="2122170" cy="1595120"/>
            </a:xfrm>
            <a:custGeom>
              <a:rect b="b" l="l" r="r" t="t"/>
              <a:pathLst>
                <a:path extrusionOk="0" h="1595120" w="2122170">
                  <a:moveTo>
                    <a:pt x="0" y="0"/>
                  </a:moveTo>
                  <a:lnTo>
                    <a:pt x="2121976" y="0"/>
                  </a:lnTo>
                  <a:lnTo>
                    <a:pt x="2121976" y="1594653"/>
                  </a:lnTo>
                  <a:lnTo>
                    <a:pt x="0" y="1594653"/>
                  </a:lnTo>
                  <a:lnTo>
                    <a:pt x="0" y="0"/>
                  </a:lnTo>
                  <a:close/>
                </a:path>
              </a:pathLst>
            </a:custGeom>
            <a:noFill/>
            <a:ln cap="flat" cmpd="sng" w="12675">
              <a:solidFill>
                <a:srgbClr val="539F2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grpSp>
      <p:sp>
        <p:nvSpPr>
          <p:cNvPr id="119" name="Google Shape;119;p25"/>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grpSp>
        <p:nvGrpSpPr>
          <p:cNvPr id="120" name="Google Shape;120;p25"/>
          <p:cNvGrpSpPr/>
          <p:nvPr/>
        </p:nvGrpSpPr>
        <p:grpSpPr>
          <a:xfrm>
            <a:off x="1751320" y="4899115"/>
            <a:ext cx="2172335" cy="1595120"/>
            <a:chOff x="1751320" y="4899115"/>
            <a:chExt cx="2172335" cy="1595120"/>
          </a:xfrm>
        </p:grpSpPr>
        <p:pic>
          <p:nvPicPr>
            <p:cNvPr id="121" name="Google Shape;121;p25"/>
            <p:cNvPicPr preferRelativeResize="0"/>
            <p:nvPr/>
          </p:nvPicPr>
          <p:blipFill rotWithShape="1">
            <a:blip r:embed="rId9">
              <a:alphaModFix/>
            </a:blip>
            <a:srcRect b="0" l="0" r="0" t="0"/>
            <a:stretch/>
          </p:blipFill>
          <p:spPr>
            <a:xfrm>
              <a:off x="1757662" y="4905456"/>
              <a:ext cx="2159037" cy="1581969"/>
            </a:xfrm>
            <a:prstGeom prst="rect">
              <a:avLst/>
            </a:prstGeom>
            <a:noFill/>
            <a:ln>
              <a:noFill/>
            </a:ln>
          </p:spPr>
        </p:pic>
        <p:sp>
          <p:nvSpPr>
            <p:cNvPr id="122" name="Google Shape;122;p25"/>
            <p:cNvSpPr/>
            <p:nvPr/>
          </p:nvSpPr>
          <p:spPr>
            <a:xfrm>
              <a:off x="1751320" y="4899115"/>
              <a:ext cx="2172335" cy="1595120"/>
            </a:xfrm>
            <a:custGeom>
              <a:rect b="b" l="l" r="r" t="t"/>
              <a:pathLst>
                <a:path extrusionOk="0" h="1595120" w="2172335">
                  <a:moveTo>
                    <a:pt x="0" y="0"/>
                  </a:moveTo>
                  <a:lnTo>
                    <a:pt x="2171721" y="0"/>
                  </a:lnTo>
                  <a:lnTo>
                    <a:pt x="2171721" y="1594653"/>
                  </a:lnTo>
                  <a:lnTo>
                    <a:pt x="0" y="1594653"/>
                  </a:lnTo>
                  <a:lnTo>
                    <a:pt x="0" y="0"/>
                  </a:lnTo>
                  <a:close/>
                </a:path>
              </a:pathLst>
            </a:custGeom>
            <a:noFill/>
            <a:ln cap="flat" cmpd="sng" w="12675">
              <a:solidFill>
                <a:srgbClr val="539F2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grpSp>
      <p:sp>
        <p:nvSpPr>
          <p:cNvPr id="123" name="Google Shape;123;p25"/>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6"/>
          <p:cNvSpPr txBox="1"/>
          <p:nvPr/>
        </p:nvSpPr>
        <p:spPr>
          <a:xfrm>
            <a:off x="561152" y="954241"/>
            <a:ext cx="4684395" cy="2875915"/>
          </a:xfrm>
          <a:prstGeom prst="rect">
            <a:avLst/>
          </a:prstGeom>
          <a:noFill/>
          <a:ln>
            <a:noFill/>
          </a:ln>
        </p:spPr>
        <p:txBody>
          <a:bodyPr anchorCtr="0" anchor="t" bIns="0" lIns="0" spcFirstLastPara="1" rIns="0" wrap="square" tIns="12050">
            <a:spAutoFit/>
          </a:bodyPr>
          <a:lstStyle/>
          <a:p>
            <a:pPr indent="0" lvl="0" marL="24765" marR="0" rtl="0" algn="l">
              <a:lnSpc>
                <a:spcPct val="100000"/>
              </a:lnSpc>
              <a:spcBef>
                <a:spcPts val="0"/>
              </a:spcBef>
              <a:spcAft>
                <a:spcPts val="0"/>
              </a:spcAft>
              <a:buNone/>
            </a:pPr>
            <a:r>
              <a:rPr b="1" lang="en-US" sz="1600" u="sng">
                <a:solidFill>
                  <a:srgbClr val="2A5010"/>
                </a:solidFill>
                <a:latin typeface="Arial"/>
                <a:ea typeface="Arial"/>
                <a:cs typeface="Arial"/>
                <a:sym typeface="Arial"/>
              </a:rPr>
              <a:t>Risorse dell’ambito territoriale proposto</a:t>
            </a:r>
            <a:endParaRPr sz="1600">
              <a:latin typeface="Arial"/>
              <a:ea typeface="Arial"/>
              <a:cs typeface="Arial"/>
              <a:sym typeface="Arial"/>
            </a:endParaRPr>
          </a:p>
          <a:p>
            <a:pPr indent="0" lvl="0" marL="0" marR="0" rtl="0" algn="l">
              <a:lnSpc>
                <a:spcPct val="100000"/>
              </a:lnSpc>
              <a:spcBef>
                <a:spcPts val="0"/>
              </a:spcBef>
              <a:spcAft>
                <a:spcPts val="0"/>
              </a:spcAft>
              <a:buNone/>
            </a:pPr>
            <a:r>
              <a:t/>
            </a:r>
            <a:endParaRPr sz="1800">
              <a:latin typeface="Arial"/>
              <a:ea typeface="Arial"/>
              <a:cs typeface="Arial"/>
              <a:sym typeface="Arial"/>
            </a:endParaRPr>
          </a:p>
          <a:p>
            <a:pPr indent="0" lvl="0" marL="0" marR="0" rtl="0" algn="l">
              <a:lnSpc>
                <a:spcPct val="100000"/>
              </a:lnSpc>
              <a:spcBef>
                <a:spcPts val="30"/>
              </a:spcBef>
              <a:spcAft>
                <a:spcPts val="0"/>
              </a:spcAft>
              <a:buNone/>
            </a:pPr>
            <a:r>
              <a:t/>
            </a:r>
            <a:endParaRPr sz="1650">
              <a:latin typeface="Arial"/>
              <a:ea typeface="Arial"/>
              <a:cs typeface="Arial"/>
              <a:sym typeface="Arial"/>
            </a:endParaRPr>
          </a:p>
          <a:p>
            <a:pPr indent="0" lvl="0" marL="24765" marR="0" rtl="0" algn="l">
              <a:lnSpc>
                <a:spcPct val="100000"/>
              </a:lnSpc>
              <a:spcBef>
                <a:spcPts val="0"/>
              </a:spcBef>
              <a:spcAft>
                <a:spcPts val="0"/>
              </a:spcAft>
              <a:buNone/>
            </a:pPr>
            <a:r>
              <a:rPr lang="en-US" sz="1600">
                <a:solidFill>
                  <a:srgbClr val="2A5010"/>
                </a:solidFill>
                <a:latin typeface="Arial"/>
                <a:ea typeface="Arial"/>
                <a:cs typeface="Arial"/>
                <a:sym typeface="Arial"/>
              </a:rPr>
              <a:t>Le risorse più evidenti sono:</a:t>
            </a:r>
            <a:endParaRPr sz="1600">
              <a:latin typeface="Arial"/>
              <a:ea typeface="Arial"/>
              <a:cs typeface="Arial"/>
              <a:sym typeface="Arial"/>
            </a:endParaRPr>
          </a:p>
          <a:p>
            <a:pPr indent="-354965" lvl="0" marL="367030" marR="0" rtl="0" algn="l">
              <a:lnSpc>
                <a:spcPct val="100000"/>
              </a:lnSpc>
              <a:spcBef>
                <a:spcPts val="1005"/>
              </a:spcBef>
              <a:spcAft>
                <a:spcPts val="0"/>
              </a:spcAft>
              <a:buClr>
                <a:srgbClr val="90C225"/>
              </a:buClr>
              <a:buSzPts val="1250"/>
              <a:buFont typeface="Arimo"/>
              <a:buChar char="►"/>
            </a:pPr>
            <a:r>
              <a:rPr lang="en-US" sz="1600">
                <a:solidFill>
                  <a:srgbClr val="2A5010"/>
                </a:solidFill>
                <a:latin typeface="Arial"/>
                <a:ea typeface="Arial"/>
                <a:cs typeface="Arial"/>
                <a:sym typeface="Arial"/>
              </a:rPr>
              <a:t>le componenti storico-culturali;</a:t>
            </a:r>
            <a:endParaRPr sz="1600">
              <a:latin typeface="Arial"/>
              <a:ea typeface="Arial"/>
              <a:cs typeface="Arial"/>
              <a:sym typeface="Arial"/>
            </a:endParaRPr>
          </a:p>
          <a:p>
            <a:pPr indent="-354965" lvl="0" marL="367030" marR="0" rtl="0" algn="l">
              <a:lnSpc>
                <a:spcPct val="100000"/>
              </a:lnSpc>
              <a:spcBef>
                <a:spcPts val="1000"/>
              </a:spcBef>
              <a:spcAft>
                <a:spcPts val="0"/>
              </a:spcAft>
              <a:buClr>
                <a:srgbClr val="90C225"/>
              </a:buClr>
              <a:buSzPts val="1250"/>
              <a:buFont typeface="Arimo"/>
              <a:buChar char="►"/>
            </a:pPr>
            <a:r>
              <a:rPr lang="en-US" sz="1600">
                <a:solidFill>
                  <a:srgbClr val="2A5010"/>
                </a:solidFill>
                <a:latin typeface="Arial"/>
                <a:ea typeface="Arial"/>
                <a:cs typeface="Arial"/>
                <a:sym typeface="Arial"/>
              </a:rPr>
              <a:t>i centri storici;</a:t>
            </a:r>
            <a:endParaRPr sz="1600">
              <a:latin typeface="Arial"/>
              <a:ea typeface="Arial"/>
              <a:cs typeface="Arial"/>
              <a:sym typeface="Arial"/>
            </a:endParaRPr>
          </a:p>
          <a:p>
            <a:pPr indent="-354965" lvl="0" marL="367030" marR="0" rtl="0" algn="l">
              <a:lnSpc>
                <a:spcPct val="100000"/>
              </a:lnSpc>
              <a:spcBef>
                <a:spcPts val="1000"/>
              </a:spcBef>
              <a:spcAft>
                <a:spcPts val="0"/>
              </a:spcAft>
              <a:buClr>
                <a:srgbClr val="90C225"/>
              </a:buClr>
              <a:buSzPts val="1250"/>
              <a:buFont typeface="Arimo"/>
              <a:buChar char="►"/>
            </a:pPr>
            <a:r>
              <a:rPr lang="en-US" sz="1600">
                <a:solidFill>
                  <a:srgbClr val="2A5010"/>
                </a:solidFill>
                <a:latin typeface="Arial"/>
                <a:ea typeface="Arial"/>
                <a:cs typeface="Arial"/>
                <a:sym typeface="Arial"/>
              </a:rPr>
              <a:t>l’edilizia rurale (masserie e casini, chiese rurali);</a:t>
            </a:r>
            <a:endParaRPr sz="1600">
              <a:latin typeface="Arial"/>
              <a:ea typeface="Arial"/>
              <a:cs typeface="Arial"/>
              <a:sym typeface="Arial"/>
            </a:endParaRPr>
          </a:p>
          <a:p>
            <a:pPr indent="-354965" lvl="0" marL="367030" marR="0" rtl="0" algn="l">
              <a:lnSpc>
                <a:spcPct val="100000"/>
              </a:lnSpc>
              <a:spcBef>
                <a:spcPts val="1000"/>
              </a:spcBef>
              <a:spcAft>
                <a:spcPts val="0"/>
              </a:spcAft>
              <a:buClr>
                <a:srgbClr val="90C225"/>
              </a:buClr>
              <a:buSzPts val="1250"/>
              <a:buFont typeface="Arimo"/>
              <a:buChar char="►"/>
            </a:pPr>
            <a:r>
              <a:rPr lang="en-US" sz="1600">
                <a:solidFill>
                  <a:srgbClr val="2A5010"/>
                </a:solidFill>
                <a:latin typeface="Arial"/>
                <a:ea typeface="Arial"/>
                <a:cs typeface="Arial"/>
                <a:sym typeface="Arial"/>
              </a:rPr>
              <a:t>le tradizioni;</a:t>
            </a:r>
            <a:endParaRPr sz="1600">
              <a:latin typeface="Arial"/>
              <a:ea typeface="Arial"/>
              <a:cs typeface="Arial"/>
              <a:sym typeface="Arial"/>
            </a:endParaRPr>
          </a:p>
          <a:p>
            <a:pPr indent="-354965" lvl="0" marL="367030" marR="0" rtl="0" algn="l">
              <a:lnSpc>
                <a:spcPct val="100000"/>
              </a:lnSpc>
              <a:spcBef>
                <a:spcPts val="1005"/>
              </a:spcBef>
              <a:spcAft>
                <a:spcPts val="0"/>
              </a:spcAft>
              <a:buClr>
                <a:srgbClr val="90C225"/>
              </a:buClr>
              <a:buSzPts val="1250"/>
              <a:buFont typeface="Arimo"/>
              <a:buChar char="►"/>
            </a:pPr>
            <a:r>
              <a:rPr lang="en-US" sz="1600">
                <a:solidFill>
                  <a:srgbClr val="2A5010"/>
                </a:solidFill>
                <a:latin typeface="Arial"/>
                <a:ea typeface="Arial"/>
                <a:cs typeface="Arial"/>
                <a:sym typeface="Arial"/>
              </a:rPr>
              <a:t>la pietra di Apricena.</a:t>
            </a:r>
            <a:endParaRPr sz="1600">
              <a:latin typeface="Arial"/>
              <a:ea typeface="Arial"/>
              <a:cs typeface="Arial"/>
              <a:sym typeface="Arial"/>
            </a:endParaRPr>
          </a:p>
        </p:txBody>
      </p:sp>
      <p:pic>
        <p:nvPicPr>
          <p:cNvPr id="129" name="Google Shape;129;p26"/>
          <p:cNvPicPr preferRelativeResize="0"/>
          <p:nvPr/>
        </p:nvPicPr>
        <p:blipFill rotWithShape="1">
          <a:blip r:embed="rId3">
            <a:alphaModFix/>
          </a:blip>
          <a:srcRect b="0" l="0" r="0" t="0"/>
          <a:stretch/>
        </p:blipFill>
        <p:spPr>
          <a:xfrm>
            <a:off x="467296" y="4801105"/>
            <a:ext cx="1677459" cy="1581969"/>
          </a:xfrm>
          <a:prstGeom prst="rect">
            <a:avLst/>
          </a:prstGeom>
          <a:noFill/>
          <a:ln>
            <a:noFill/>
          </a:ln>
        </p:spPr>
      </p:pic>
      <p:graphicFrame>
        <p:nvGraphicFramePr>
          <p:cNvPr id="130" name="Google Shape;130;p26"/>
          <p:cNvGraphicFramePr/>
          <p:nvPr/>
        </p:nvGraphicFramePr>
        <p:xfrm>
          <a:off x="454612" y="4788421"/>
          <a:ext cx="3000000" cy="3000000"/>
        </p:xfrm>
        <a:graphic>
          <a:graphicData uri="http://schemas.openxmlformats.org/drawingml/2006/table">
            <a:tbl>
              <a:tblPr bandRow="1" firstRow="1">
                <a:noFill/>
                <a:tableStyleId>{F3DC59CC-8C09-453A-907C-840CA96C4DEA}</a:tableStyleId>
              </a:tblPr>
              <a:tblGrid>
                <a:gridCol w="1709425"/>
                <a:gridCol w="1728475"/>
                <a:gridCol w="1728475"/>
                <a:gridCol w="1709425"/>
              </a:tblGrid>
              <a:tr h="1594650">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12700">
                      <a:solidFill>
                        <a:srgbClr val="539F20"/>
                      </a:solidFill>
                      <a:prstDash val="solid"/>
                      <a:round/>
                      <a:headEnd len="sm" w="sm" type="none"/>
                      <a:tailEnd len="sm" w="sm" type="none"/>
                    </a:lnL>
                    <a:lnR cap="flat" cmpd="sng" w="12700">
                      <a:solidFill>
                        <a:srgbClr val="539F20"/>
                      </a:solidFill>
                      <a:prstDash val="solid"/>
                      <a:round/>
                      <a:headEnd len="sm" w="sm" type="none"/>
                      <a:tailEnd len="sm" w="sm" type="none"/>
                    </a:lnR>
                    <a:lnT cap="flat" cmpd="sng" w="12700">
                      <a:solidFill>
                        <a:srgbClr val="539F20"/>
                      </a:solidFill>
                      <a:prstDash val="solid"/>
                      <a:round/>
                      <a:headEnd len="sm" w="sm" type="none"/>
                      <a:tailEnd len="sm" w="sm" type="none"/>
                    </a:lnT>
                    <a:lnB cap="flat" cmpd="sng" w="12700">
                      <a:solidFill>
                        <a:srgbClr val="539F20"/>
                      </a:solidFill>
                      <a:prstDash val="solid"/>
                      <a:round/>
                      <a:headEnd len="sm" w="sm" type="none"/>
                      <a:tailEnd len="sm" w="sm" type="none"/>
                    </a:lnB>
                  </a:tcPr>
                </a:tc>
              </a:tr>
            </a:tbl>
          </a:graphicData>
        </a:graphic>
      </p:graphicFrame>
      <p:grpSp>
        <p:nvGrpSpPr>
          <p:cNvPr id="131" name="Google Shape;131;p26"/>
          <p:cNvGrpSpPr/>
          <p:nvPr/>
        </p:nvGrpSpPr>
        <p:grpSpPr>
          <a:xfrm>
            <a:off x="7372736" y="4794763"/>
            <a:ext cx="1690370" cy="1595120"/>
            <a:chOff x="7372736" y="4794763"/>
            <a:chExt cx="1690370" cy="1595120"/>
          </a:xfrm>
        </p:grpSpPr>
        <p:pic>
          <p:nvPicPr>
            <p:cNvPr id="132" name="Google Shape;132;p26"/>
            <p:cNvPicPr preferRelativeResize="0"/>
            <p:nvPr/>
          </p:nvPicPr>
          <p:blipFill rotWithShape="1">
            <a:blip r:embed="rId4">
              <a:alphaModFix/>
            </a:blip>
            <a:srcRect b="0" l="0" r="0" t="0"/>
            <a:stretch/>
          </p:blipFill>
          <p:spPr>
            <a:xfrm>
              <a:off x="7379078" y="4801105"/>
              <a:ext cx="1677460" cy="1581969"/>
            </a:xfrm>
            <a:prstGeom prst="rect">
              <a:avLst/>
            </a:prstGeom>
            <a:noFill/>
            <a:ln>
              <a:noFill/>
            </a:ln>
          </p:spPr>
        </p:pic>
        <p:sp>
          <p:nvSpPr>
            <p:cNvPr id="133" name="Google Shape;133;p26"/>
            <p:cNvSpPr/>
            <p:nvPr/>
          </p:nvSpPr>
          <p:spPr>
            <a:xfrm>
              <a:off x="7372736" y="4794763"/>
              <a:ext cx="1690370" cy="1595120"/>
            </a:xfrm>
            <a:custGeom>
              <a:rect b="b" l="l" r="r" t="t"/>
              <a:pathLst>
                <a:path extrusionOk="0" h="1595120" w="1690370">
                  <a:moveTo>
                    <a:pt x="0" y="0"/>
                  </a:moveTo>
                  <a:lnTo>
                    <a:pt x="1690143" y="0"/>
                  </a:lnTo>
                  <a:lnTo>
                    <a:pt x="1690143" y="1594653"/>
                  </a:lnTo>
                  <a:lnTo>
                    <a:pt x="0" y="1594653"/>
                  </a:lnTo>
                  <a:lnTo>
                    <a:pt x="0" y="0"/>
                  </a:lnTo>
                  <a:close/>
                </a:path>
              </a:pathLst>
            </a:custGeom>
            <a:noFill/>
            <a:ln cap="flat" cmpd="sng" w="12675">
              <a:solidFill>
                <a:srgbClr val="539F2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grpSp>
      <p:pic>
        <p:nvPicPr>
          <p:cNvPr id="134" name="Google Shape;134;p26"/>
          <p:cNvPicPr preferRelativeResize="0"/>
          <p:nvPr/>
        </p:nvPicPr>
        <p:blipFill rotWithShape="1">
          <a:blip r:embed="rId5">
            <a:alphaModFix/>
          </a:blip>
          <a:srcRect b="0" l="0" r="0" t="0"/>
          <a:stretch/>
        </p:blipFill>
        <p:spPr>
          <a:xfrm>
            <a:off x="2195492" y="4801105"/>
            <a:ext cx="1677459" cy="1581969"/>
          </a:xfrm>
          <a:prstGeom prst="rect">
            <a:avLst/>
          </a:prstGeom>
          <a:noFill/>
          <a:ln>
            <a:noFill/>
          </a:ln>
        </p:spPr>
      </p:pic>
      <p:pic>
        <p:nvPicPr>
          <p:cNvPr id="135" name="Google Shape;135;p26"/>
          <p:cNvPicPr preferRelativeResize="0"/>
          <p:nvPr/>
        </p:nvPicPr>
        <p:blipFill rotWithShape="1">
          <a:blip r:embed="rId6">
            <a:alphaModFix/>
          </a:blip>
          <a:srcRect b="0" l="0" r="0" t="0"/>
          <a:stretch/>
        </p:blipFill>
        <p:spPr>
          <a:xfrm>
            <a:off x="3923689" y="4801105"/>
            <a:ext cx="1677459" cy="1581969"/>
          </a:xfrm>
          <a:prstGeom prst="rect">
            <a:avLst/>
          </a:prstGeom>
          <a:noFill/>
          <a:ln>
            <a:noFill/>
          </a:ln>
        </p:spPr>
      </p:pic>
      <p:pic>
        <p:nvPicPr>
          <p:cNvPr id="136" name="Google Shape;136;p26"/>
          <p:cNvPicPr preferRelativeResize="0"/>
          <p:nvPr/>
        </p:nvPicPr>
        <p:blipFill rotWithShape="1">
          <a:blip r:embed="rId7">
            <a:alphaModFix/>
          </a:blip>
          <a:srcRect b="0" l="0" r="0" t="0"/>
          <a:stretch/>
        </p:blipFill>
        <p:spPr>
          <a:xfrm>
            <a:off x="5651886" y="4805984"/>
            <a:ext cx="1677459" cy="1581969"/>
          </a:xfrm>
          <a:prstGeom prst="rect">
            <a:avLst/>
          </a:prstGeom>
          <a:noFill/>
          <a:ln>
            <a:noFill/>
          </a:ln>
        </p:spPr>
      </p:pic>
      <p:pic>
        <p:nvPicPr>
          <p:cNvPr id="137" name="Google Shape;137;p26"/>
          <p:cNvPicPr preferRelativeResize="0"/>
          <p:nvPr/>
        </p:nvPicPr>
        <p:blipFill rotWithShape="1">
          <a:blip r:embed="rId8">
            <a:alphaModFix/>
          </a:blip>
          <a:srcRect b="0" l="0" r="0" t="0"/>
          <a:stretch/>
        </p:blipFill>
        <p:spPr>
          <a:xfrm>
            <a:off x="6245121" y="137112"/>
            <a:ext cx="3507796" cy="618406"/>
          </a:xfrm>
          <a:prstGeom prst="rect">
            <a:avLst/>
          </a:prstGeom>
          <a:noFill/>
          <a:ln>
            <a:noFill/>
          </a:ln>
        </p:spPr>
      </p:pic>
      <p:sp>
        <p:nvSpPr>
          <p:cNvPr id="138" name="Google Shape;138;p26"/>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grpSp>
        <p:nvGrpSpPr>
          <p:cNvPr id="139" name="Google Shape;139;p26"/>
          <p:cNvGrpSpPr/>
          <p:nvPr/>
        </p:nvGrpSpPr>
        <p:grpSpPr>
          <a:xfrm>
            <a:off x="5643958" y="1253151"/>
            <a:ext cx="3421053" cy="1679575"/>
            <a:chOff x="5643958" y="1253151"/>
            <a:chExt cx="3421053" cy="1679575"/>
          </a:xfrm>
        </p:grpSpPr>
        <p:pic>
          <p:nvPicPr>
            <p:cNvPr id="140" name="Google Shape;140;p26"/>
            <p:cNvPicPr preferRelativeResize="0"/>
            <p:nvPr/>
          </p:nvPicPr>
          <p:blipFill rotWithShape="1">
            <a:blip r:embed="rId9">
              <a:alphaModFix/>
            </a:blip>
            <a:srcRect b="0" l="0" r="0" t="0"/>
            <a:stretch/>
          </p:blipFill>
          <p:spPr>
            <a:xfrm>
              <a:off x="5650300" y="1259493"/>
              <a:ext cx="1679044" cy="1666397"/>
            </a:xfrm>
            <a:prstGeom prst="rect">
              <a:avLst/>
            </a:prstGeom>
            <a:noFill/>
            <a:ln>
              <a:noFill/>
            </a:ln>
          </p:spPr>
        </p:pic>
        <p:sp>
          <p:nvSpPr>
            <p:cNvPr id="141" name="Google Shape;141;p26"/>
            <p:cNvSpPr/>
            <p:nvPr/>
          </p:nvSpPr>
          <p:spPr>
            <a:xfrm>
              <a:off x="5643958" y="1253151"/>
              <a:ext cx="1692275" cy="1679575"/>
            </a:xfrm>
            <a:custGeom>
              <a:rect b="b" l="l" r="r" t="t"/>
              <a:pathLst>
                <a:path extrusionOk="0" h="1679575" w="1692275">
                  <a:moveTo>
                    <a:pt x="0" y="0"/>
                  </a:moveTo>
                  <a:lnTo>
                    <a:pt x="1691728" y="0"/>
                  </a:lnTo>
                  <a:lnTo>
                    <a:pt x="1691728" y="1679081"/>
                  </a:lnTo>
                  <a:lnTo>
                    <a:pt x="0" y="1679081"/>
                  </a:lnTo>
                  <a:lnTo>
                    <a:pt x="0" y="0"/>
                  </a:lnTo>
                  <a:close/>
                </a:path>
              </a:pathLst>
            </a:custGeom>
            <a:noFill/>
            <a:ln cap="flat" cmpd="sng" w="12675">
              <a:solidFill>
                <a:srgbClr val="539F2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pic>
          <p:nvPicPr>
            <p:cNvPr id="142" name="Google Shape;142;p26"/>
            <p:cNvPicPr preferRelativeResize="0"/>
            <p:nvPr/>
          </p:nvPicPr>
          <p:blipFill rotWithShape="1">
            <a:blip r:embed="rId10">
              <a:alphaModFix/>
            </a:blip>
            <a:srcRect b="0" l="0" r="0" t="0"/>
            <a:stretch/>
          </p:blipFill>
          <p:spPr>
            <a:xfrm>
              <a:off x="7379078" y="1259493"/>
              <a:ext cx="1679044" cy="1666397"/>
            </a:xfrm>
            <a:prstGeom prst="rect">
              <a:avLst/>
            </a:prstGeom>
            <a:noFill/>
            <a:ln>
              <a:noFill/>
            </a:ln>
          </p:spPr>
        </p:pic>
        <p:sp>
          <p:nvSpPr>
            <p:cNvPr id="143" name="Google Shape;143;p26"/>
            <p:cNvSpPr/>
            <p:nvPr/>
          </p:nvSpPr>
          <p:spPr>
            <a:xfrm>
              <a:off x="7372736" y="1253151"/>
              <a:ext cx="1692275" cy="1679575"/>
            </a:xfrm>
            <a:custGeom>
              <a:rect b="b" l="l" r="r" t="t"/>
              <a:pathLst>
                <a:path extrusionOk="0" h="1679575" w="1692275">
                  <a:moveTo>
                    <a:pt x="0" y="0"/>
                  </a:moveTo>
                  <a:lnTo>
                    <a:pt x="1691728" y="0"/>
                  </a:lnTo>
                  <a:lnTo>
                    <a:pt x="1691728" y="1679081"/>
                  </a:lnTo>
                  <a:lnTo>
                    <a:pt x="0" y="1679081"/>
                  </a:lnTo>
                  <a:lnTo>
                    <a:pt x="0" y="0"/>
                  </a:lnTo>
                  <a:close/>
                </a:path>
              </a:pathLst>
            </a:custGeom>
            <a:noFill/>
            <a:ln cap="flat" cmpd="sng" w="12675">
              <a:solidFill>
                <a:srgbClr val="539F2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grpSp>
      <p:grpSp>
        <p:nvGrpSpPr>
          <p:cNvPr id="144" name="Google Shape;144;p26"/>
          <p:cNvGrpSpPr/>
          <p:nvPr/>
        </p:nvGrpSpPr>
        <p:grpSpPr>
          <a:xfrm>
            <a:off x="5644540" y="3022408"/>
            <a:ext cx="3418840" cy="1679575"/>
            <a:chOff x="5644540" y="3022408"/>
            <a:chExt cx="3418840" cy="1679575"/>
          </a:xfrm>
        </p:grpSpPr>
        <p:pic>
          <p:nvPicPr>
            <p:cNvPr id="145" name="Google Shape;145;p26"/>
            <p:cNvPicPr preferRelativeResize="0"/>
            <p:nvPr/>
          </p:nvPicPr>
          <p:blipFill rotWithShape="1">
            <a:blip r:embed="rId11">
              <a:alphaModFix/>
            </a:blip>
            <a:srcRect b="0" l="0" r="0" t="0"/>
            <a:stretch/>
          </p:blipFill>
          <p:spPr>
            <a:xfrm>
              <a:off x="5650882" y="3028750"/>
              <a:ext cx="3405656" cy="1666397"/>
            </a:xfrm>
            <a:prstGeom prst="rect">
              <a:avLst/>
            </a:prstGeom>
            <a:noFill/>
            <a:ln>
              <a:noFill/>
            </a:ln>
          </p:spPr>
        </p:pic>
        <p:sp>
          <p:nvSpPr>
            <p:cNvPr id="146" name="Google Shape;146;p26"/>
            <p:cNvSpPr/>
            <p:nvPr/>
          </p:nvSpPr>
          <p:spPr>
            <a:xfrm>
              <a:off x="5644540" y="3022408"/>
              <a:ext cx="3418840" cy="1679575"/>
            </a:xfrm>
            <a:custGeom>
              <a:rect b="b" l="l" r="r" t="t"/>
              <a:pathLst>
                <a:path extrusionOk="0" h="1679575" w="3418840">
                  <a:moveTo>
                    <a:pt x="0" y="0"/>
                  </a:moveTo>
                  <a:lnTo>
                    <a:pt x="3418340" y="0"/>
                  </a:lnTo>
                  <a:lnTo>
                    <a:pt x="3418340" y="1679081"/>
                  </a:lnTo>
                  <a:lnTo>
                    <a:pt x="0" y="1679081"/>
                  </a:lnTo>
                  <a:lnTo>
                    <a:pt x="0" y="0"/>
                  </a:lnTo>
                  <a:close/>
                </a:path>
              </a:pathLst>
            </a:custGeom>
            <a:noFill/>
            <a:ln cap="flat" cmpd="sng" w="12675">
              <a:solidFill>
                <a:srgbClr val="539F2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grpSp>
      <p:sp>
        <p:nvSpPr>
          <p:cNvPr id="147" name="Google Shape;147;p26"/>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g9bf9997f5e_0_3"/>
          <p:cNvSpPr txBox="1"/>
          <p:nvPr/>
        </p:nvSpPr>
        <p:spPr>
          <a:xfrm>
            <a:off x="561150" y="954249"/>
            <a:ext cx="4684500" cy="5293800"/>
          </a:xfrm>
          <a:prstGeom prst="rect">
            <a:avLst/>
          </a:prstGeom>
          <a:noFill/>
          <a:ln>
            <a:noFill/>
          </a:ln>
        </p:spPr>
        <p:txBody>
          <a:bodyPr anchorCtr="0" anchor="t" bIns="0" lIns="0" spcFirstLastPara="1" rIns="0" wrap="square" tIns="12050">
            <a:noAutofit/>
          </a:bodyPr>
          <a:lstStyle/>
          <a:p>
            <a:pPr indent="0" lvl="0" marL="24765" marR="0" rtl="0" algn="l">
              <a:lnSpc>
                <a:spcPct val="100000"/>
              </a:lnSpc>
              <a:spcBef>
                <a:spcPts val="0"/>
              </a:spcBef>
              <a:spcAft>
                <a:spcPts val="0"/>
              </a:spcAft>
              <a:buNone/>
            </a:pPr>
            <a:r>
              <a:rPr b="1" lang="en-US" sz="1600" u="sng">
                <a:solidFill>
                  <a:srgbClr val="2A5010"/>
                </a:solidFill>
              </a:rPr>
              <a:t>Detrattori </a:t>
            </a:r>
            <a:r>
              <a:rPr b="1" lang="en-US" sz="1600" u="sng">
                <a:solidFill>
                  <a:srgbClr val="2A5010"/>
                </a:solidFill>
                <a:latin typeface="Arial"/>
                <a:ea typeface="Arial"/>
                <a:cs typeface="Arial"/>
                <a:sym typeface="Arial"/>
              </a:rPr>
              <a:t>dell’ambito territoriale proposto</a:t>
            </a:r>
            <a:endParaRPr sz="1600">
              <a:latin typeface="Arial"/>
              <a:ea typeface="Arial"/>
              <a:cs typeface="Arial"/>
              <a:sym typeface="Arial"/>
            </a:endParaRPr>
          </a:p>
          <a:p>
            <a:pPr indent="0" lvl="0" marL="0" marR="0" rtl="0" algn="l">
              <a:lnSpc>
                <a:spcPct val="100000"/>
              </a:lnSpc>
              <a:spcBef>
                <a:spcPts val="0"/>
              </a:spcBef>
              <a:spcAft>
                <a:spcPts val="0"/>
              </a:spcAft>
              <a:buNone/>
            </a:pPr>
            <a:r>
              <a:t/>
            </a:r>
            <a:endParaRPr sz="1800">
              <a:latin typeface="Arial"/>
              <a:ea typeface="Arial"/>
              <a:cs typeface="Arial"/>
              <a:sym typeface="Arial"/>
            </a:endParaRPr>
          </a:p>
          <a:p>
            <a:pPr indent="0" lvl="0" marL="24765" marR="0" rtl="0" algn="l">
              <a:lnSpc>
                <a:spcPct val="100000"/>
              </a:lnSpc>
              <a:spcBef>
                <a:spcPts val="0"/>
              </a:spcBef>
              <a:spcAft>
                <a:spcPts val="0"/>
              </a:spcAft>
              <a:buNone/>
            </a:pPr>
            <a:r>
              <a:rPr lang="en-US" sz="1600">
                <a:solidFill>
                  <a:srgbClr val="2A5010"/>
                </a:solidFill>
              </a:rPr>
              <a:t>I detrattori </a:t>
            </a:r>
            <a:r>
              <a:rPr lang="en-US" sz="1600">
                <a:solidFill>
                  <a:srgbClr val="2A5010"/>
                </a:solidFill>
                <a:latin typeface="Arial"/>
                <a:ea typeface="Arial"/>
                <a:cs typeface="Arial"/>
                <a:sym typeface="Arial"/>
              </a:rPr>
              <a:t>più evidenti sono:</a:t>
            </a:r>
            <a:endParaRPr sz="1600">
              <a:latin typeface="Arial"/>
              <a:ea typeface="Arial"/>
              <a:cs typeface="Arial"/>
              <a:sym typeface="Arial"/>
            </a:endParaRPr>
          </a:p>
          <a:p>
            <a:pPr indent="-354965" lvl="0" marL="367030" marR="0" rtl="0" algn="l">
              <a:lnSpc>
                <a:spcPct val="100000"/>
              </a:lnSpc>
              <a:spcBef>
                <a:spcPts val="1005"/>
              </a:spcBef>
              <a:spcAft>
                <a:spcPts val="0"/>
              </a:spcAft>
              <a:buClr>
                <a:srgbClr val="90C225"/>
              </a:buClr>
              <a:buSzPts val="1250"/>
              <a:buFont typeface="Arimo"/>
              <a:buChar char="►"/>
            </a:pPr>
            <a:r>
              <a:rPr lang="en-US" sz="1600">
                <a:solidFill>
                  <a:srgbClr val="2A5010"/>
                </a:solidFill>
              </a:rPr>
              <a:t>l’abbandono dei centri storici</a:t>
            </a:r>
            <a:r>
              <a:rPr lang="en-US" sz="1600">
                <a:solidFill>
                  <a:srgbClr val="2A5010"/>
                </a:solidFill>
                <a:latin typeface="Arial"/>
                <a:ea typeface="Arial"/>
                <a:cs typeface="Arial"/>
                <a:sym typeface="Arial"/>
              </a:rPr>
              <a:t>;</a:t>
            </a:r>
            <a:endParaRPr sz="1600">
              <a:latin typeface="Arial"/>
              <a:ea typeface="Arial"/>
              <a:cs typeface="Arial"/>
              <a:sym typeface="Arial"/>
            </a:endParaRPr>
          </a:p>
          <a:p>
            <a:pPr indent="-354965" lvl="0" marL="367030" marR="0" rtl="0" algn="l">
              <a:lnSpc>
                <a:spcPct val="100000"/>
              </a:lnSpc>
              <a:spcBef>
                <a:spcPts val="1000"/>
              </a:spcBef>
              <a:spcAft>
                <a:spcPts val="0"/>
              </a:spcAft>
              <a:buClr>
                <a:srgbClr val="90C225"/>
              </a:buClr>
              <a:buSzPts val="1250"/>
              <a:buFont typeface="Arimo"/>
              <a:buChar char="►"/>
            </a:pPr>
            <a:r>
              <a:rPr lang="en-US" sz="1600">
                <a:solidFill>
                  <a:srgbClr val="2A5010"/>
                </a:solidFill>
              </a:rPr>
              <a:t>l’insediamento abusivo di Schiapparo Torre Mileto in territorio di Lesina;</a:t>
            </a:r>
            <a:endParaRPr sz="1600">
              <a:latin typeface="Arial"/>
              <a:ea typeface="Arial"/>
              <a:cs typeface="Arial"/>
              <a:sym typeface="Arial"/>
            </a:endParaRPr>
          </a:p>
          <a:p>
            <a:pPr indent="-354965" lvl="0" marL="367030" marR="0" rtl="0" algn="l">
              <a:lnSpc>
                <a:spcPct val="100000"/>
              </a:lnSpc>
              <a:spcBef>
                <a:spcPts val="1000"/>
              </a:spcBef>
              <a:spcAft>
                <a:spcPts val="0"/>
              </a:spcAft>
              <a:buClr>
                <a:srgbClr val="90C225"/>
              </a:buClr>
              <a:buSzPts val="1250"/>
              <a:buFont typeface="Arimo"/>
              <a:buChar char="►"/>
            </a:pPr>
            <a:r>
              <a:rPr lang="en-US" sz="1600">
                <a:solidFill>
                  <a:srgbClr val="2A5010"/>
                </a:solidFill>
              </a:rPr>
              <a:t>l’assenza di un piano di fruizione dei beni culturali e di una messa a sistema;</a:t>
            </a:r>
            <a:endParaRPr sz="1600">
              <a:latin typeface="Arial"/>
              <a:ea typeface="Arial"/>
              <a:cs typeface="Arial"/>
              <a:sym typeface="Arial"/>
            </a:endParaRPr>
          </a:p>
          <a:p>
            <a:pPr indent="-354965" lvl="0" marL="367030" marR="0" rtl="0" algn="l">
              <a:lnSpc>
                <a:spcPct val="100000"/>
              </a:lnSpc>
              <a:spcBef>
                <a:spcPts val="1000"/>
              </a:spcBef>
              <a:spcAft>
                <a:spcPts val="0"/>
              </a:spcAft>
              <a:buClr>
                <a:srgbClr val="90C225"/>
              </a:buClr>
              <a:buSzPts val="1250"/>
              <a:buFont typeface="Arimo"/>
              <a:buChar char="►"/>
            </a:pPr>
            <a:r>
              <a:rPr lang="en-US" sz="1600">
                <a:solidFill>
                  <a:srgbClr val="2A5010"/>
                </a:solidFill>
              </a:rPr>
              <a:t>l’assenza di un piano di viabilità lenta;</a:t>
            </a:r>
            <a:endParaRPr sz="1600">
              <a:solidFill>
                <a:srgbClr val="2A5010"/>
              </a:solidFill>
            </a:endParaRPr>
          </a:p>
          <a:p>
            <a:pPr indent="-377190" lvl="0" marL="367030" marR="0" rtl="0" algn="l">
              <a:lnSpc>
                <a:spcPct val="100000"/>
              </a:lnSpc>
              <a:spcBef>
                <a:spcPts val="1000"/>
              </a:spcBef>
              <a:spcAft>
                <a:spcPts val="0"/>
              </a:spcAft>
              <a:buClr>
                <a:srgbClr val="2A5010"/>
              </a:buClr>
              <a:buSzPts val="1600"/>
              <a:buChar char="►"/>
            </a:pPr>
            <a:r>
              <a:rPr lang="en-US" sz="1600">
                <a:solidFill>
                  <a:srgbClr val="2A5010"/>
                </a:solidFill>
              </a:rPr>
              <a:t>l’assenza di infrastrutture per la fruizione sportiva del territorio;</a:t>
            </a:r>
            <a:endParaRPr sz="1600">
              <a:solidFill>
                <a:srgbClr val="2A5010"/>
              </a:solidFill>
            </a:endParaRPr>
          </a:p>
          <a:p>
            <a:pPr indent="-377190" lvl="0" marL="367030" marR="0" rtl="0" algn="l">
              <a:lnSpc>
                <a:spcPct val="100000"/>
              </a:lnSpc>
              <a:spcBef>
                <a:spcPts val="1000"/>
              </a:spcBef>
              <a:spcAft>
                <a:spcPts val="0"/>
              </a:spcAft>
              <a:buClr>
                <a:srgbClr val="2A5010"/>
              </a:buClr>
              <a:buSzPts val="1600"/>
              <a:buChar char="►"/>
            </a:pPr>
            <a:r>
              <a:rPr lang="en-US" sz="1600">
                <a:solidFill>
                  <a:srgbClr val="2A5010"/>
                </a:solidFill>
              </a:rPr>
              <a:t>L’assenza di una identità territoriale </a:t>
            </a:r>
            <a:endParaRPr sz="1600">
              <a:solidFill>
                <a:srgbClr val="2A5010"/>
              </a:solidFill>
            </a:endParaRPr>
          </a:p>
          <a:p>
            <a:pPr indent="-377190" lvl="0" marL="367030" marR="0" rtl="0" algn="l">
              <a:lnSpc>
                <a:spcPct val="100000"/>
              </a:lnSpc>
              <a:spcBef>
                <a:spcPts val="1000"/>
              </a:spcBef>
              <a:spcAft>
                <a:spcPts val="0"/>
              </a:spcAft>
              <a:buClr>
                <a:srgbClr val="2A5010"/>
              </a:buClr>
              <a:buSzPts val="1600"/>
              <a:buChar char="►"/>
            </a:pPr>
            <a:r>
              <a:rPr lang="en-US" sz="1600">
                <a:solidFill>
                  <a:srgbClr val="2A5010"/>
                </a:solidFill>
              </a:rPr>
              <a:t>….</a:t>
            </a:r>
            <a:endParaRPr sz="1600">
              <a:solidFill>
                <a:srgbClr val="2A5010"/>
              </a:solidFill>
            </a:endParaRPr>
          </a:p>
          <a:p>
            <a:pPr indent="0" lvl="0" marL="457200" marR="0" rtl="0" algn="l">
              <a:lnSpc>
                <a:spcPct val="100000"/>
              </a:lnSpc>
              <a:spcBef>
                <a:spcPts val="1005"/>
              </a:spcBef>
              <a:spcAft>
                <a:spcPts val="0"/>
              </a:spcAft>
              <a:buNone/>
            </a:pPr>
            <a:r>
              <a:t/>
            </a:r>
            <a:endParaRPr sz="1600">
              <a:latin typeface="Arial"/>
              <a:ea typeface="Arial"/>
              <a:cs typeface="Arial"/>
              <a:sym typeface="Arial"/>
            </a:endParaRPr>
          </a:p>
        </p:txBody>
      </p:sp>
      <p:pic>
        <p:nvPicPr>
          <p:cNvPr id="153" name="Google Shape;153;g9bf9997f5e_0_3"/>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154" name="Google Shape;154;g9bf9997f5e_0_3"/>
          <p:cNvSpPr txBox="1"/>
          <p:nvPr/>
        </p:nvSpPr>
        <p:spPr>
          <a:xfrm>
            <a:off x="235039" y="163712"/>
            <a:ext cx="3667800" cy="499800"/>
          </a:xfrm>
          <a:prstGeom prst="rect">
            <a:avLst/>
          </a:prstGeom>
          <a:noFill/>
          <a:ln>
            <a:noFill/>
          </a:ln>
        </p:spPr>
        <p:txBody>
          <a:bodyPr anchorCtr="0" anchor="t" bIns="0" lIns="0" spcFirstLastPara="1" rIns="0" wrap="square" tIns="12050">
            <a:no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155" name="Google Shape;155;g9bf9997f5e_0_3"/>
          <p:cNvSpPr txBox="1"/>
          <p:nvPr>
            <p:ph idx="11" type="ftr"/>
          </p:nvPr>
        </p:nvSpPr>
        <p:spPr>
          <a:xfrm>
            <a:off x="2556161" y="6523636"/>
            <a:ext cx="4795500" cy="139200"/>
          </a:xfrm>
          <a:prstGeom prst="rect">
            <a:avLst/>
          </a:prstGeom>
          <a:noFill/>
          <a:ln>
            <a:noFill/>
          </a:ln>
        </p:spPr>
        <p:txBody>
          <a:bodyPr anchorCtr="0" anchor="t" bIns="0" lIns="0" spcFirstLastPara="1" rIns="0" wrap="square" tIns="2525">
            <a:no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7"/>
          <p:cNvSpPr txBox="1"/>
          <p:nvPr/>
        </p:nvSpPr>
        <p:spPr>
          <a:xfrm>
            <a:off x="573272" y="954241"/>
            <a:ext cx="4217035" cy="26924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600" u="sng">
                <a:solidFill>
                  <a:srgbClr val="2A5010"/>
                </a:solidFill>
                <a:latin typeface="Arial"/>
                <a:ea typeface="Arial"/>
                <a:cs typeface="Arial"/>
                <a:sym typeface="Arial"/>
              </a:rPr>
              <a:t>Fasi iniziali del Programma d’area integrato</a:t>
            </a:r>
            <a:endParaRPr sz="1600">
              <a:latin typeface="Arial"/>
              <a:ea typeface="Arial"/>
              <a:cs typeface="Arial"/>
              <a:sym typeface="Arial"/>
            </a:endParaRPr>
          </a:p>
        </p:txBody>
      </p:sp>
      <p:grpSp>
        <p:nvGrpSpPr>
          <p:cNvPr id="161" name="Google Shape;161;p27"/>
          <p:cNvGrpSpPr/>
          <p:nvPr/>
        </p:nvGrpSpPr>
        <p:grpSpPr>
          <a:xfrm>
            <a:off x="1069952" y="2102931"/>
            <a:ext cx="997730" cy="3169285"/>
            <a:chOff x="1069952" y="2102931"/>
            <a:chExt cx="997730" cy="3169285"/>
          </a:xfrm>
        </p:grpSpPr>
        <p:sp>
          <p:nvSpPr>
            <p:cNvPr id="162" name="Google Shape;162;p27"/>
            <p:cNvSpPr/>
            <p:nvPr/>
          </p:nvSpPr>
          <p:spPr>
            <a:xfrm>
              <a:off x="1672077" y="2182158"/>
              <a:ext cx="395605" cy="3011170"/>
            </a:xfrm>
            <a:custGeom>
              <a:rect b="b" l="l" r="r" t="t"/>
              <a:pathLst>
                <a:path extrusionOk="0" h="3011170" w="395605">
                  <a:moveTo>
                    <a:pt x="0" y="1505317"/>
                  </a:moveTo>
                  <a:lnTo>
                    <a:pt x="197497" y="1505317"/>
                  </a:lnTo>
                  <a:lnTo>
                    <a:pt x="197497" y="3010634"/>
                  </a:lnTo>
                  <a:lnTo>
                    <a:pt x="394994" y="3010634"/>
                  </a:lnTo>
                </a:path>
                <a:path extrusionOk="0" h="3011170" w="395605">
                  <a:moveTo>
                    <a:pt x="0" y="1505317"/>
                  </a:moveTo>
                  <a:lnTo>
                    <a:pt x="197497" y="1505317"/>
                  </a:lnTo>
                  <a:lnTo>
                    <a:pt x="197497" y="2257975"/>
                  </a:lnTo>
                  <a:lnTo>
                    <a:pt x="394994" y="2257975"/>
                  </a:lnTo>
                </a:path>
                <a:path extrusionOk="0" h="3011170" w="395605">
                  <a:moveTo>
                    <a:pt x="0" y="1505317"/>
                  </a:moveTo>
                  <a:lnTo>
                    <a:pt x="394994" y="1505317"/>
                  </a:lnTo>
                </a:path>
                <a:path extrusionOk="0" h="3011170" w="395605">
                  <a:moveTo>
                    <a:pt x="0" y="1505316"/>
                  </a:moveTo>
                  <a:lnTo>
                    <a:pt x="197497" y="1505316"/>
                  </a:lnTo>
                  <a:lnTo>
                    <a:pt x="197497" y="752658"/>
                  </a:lnTo>
                  <a:lnTo>
                    <a:pt x="394994" y="752658"/>
                  </a:lnTo>
                </a:path>
                <a:path extrusionOk="0" h="3011170" w="395605">
                  <a:moveTo>
                    <a:pt x="0" y="1505316"/>
                  </a:moveTo>
                  <a:lnTo>
                    <a:pt x="197497" y="1505316"/>
                  </a:lnTo>
                  <a:lnTo>
                    <a:pt x="197497" y="0"/>
                  </a:lnTo>
                  <a:lnTo>
                    <a:pt x="394994" y="0"/>
                  </a:lnTo>
                </a:path>
              </a:pathLst>
            </a:custGeom>
            <a:noFill/>
            <a:ln cap="flat" cmpd="sng" w="19025">
              <a:solidFill>
                <a:srgbClr val="74AC5E"/>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63" name="Google Shape;163;p27"/>
            <p:cNvSpPr/>
            <p:nvPr/>
          </p:nvSpPr>
          <p:spPr>
            <a:xfrm>
              <a:off x="1069952" y="2102931"/>
              <a:ext cx="602615" cy="3169285"/>
            </a:xfrm>
            <a:custGeom>
              <a:rect b="b" l="l" r="r" t="t"/>
              <a:pathLst>
                <a:path extrusionOk="0" h="3169285" w="602614">
                  <a:moveTo>
                    <a:pt x="602125" y="3169088"/>
                  </a:moveTo>
                  <a:lnTo>
                    <a:pt x="0" y="3169088"/>
                  </a:lnTo>
                  <a:lnTo>
                    <a:pt x="0" y="0"/>
                  </a:lnTo>
                  <a:lnTo>
                    <a:pt x="602125" y="0"/>
                  </a:lnTo>
                  <a:lnTo>
                    <a:pt x="602125" y="3169088"/>
                  </a:lnTo>
                  <a:close/>
                </a:path>
              </a:pathLst>
            </a:custGeom>
            <a:solidFill>
              <a:srgbClr val="427D18"/>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64" name="Google Shape;164;p27"/>
            <p:cNvSpPr/>
            <p:nvPr/>
          </p:nvSpPr>
          <p:spPr>
            <a:xfrm>
              <a:off x="1069952" y="2102931"/>
              <a:ext cx="602615" cy="3169285"/>
            </a:xfrm>
            <a:custGeom>
              <a:rect b="b" l="l" r="r" t="t"/>
              <a:pathLst>
                <a:path extrusionOk="0" h="3169285" w="602614">
                  <a:moveTo>
                    <a:pt x="0" y="0"/>
                  </a:moveTo>
                  <a:lnTo>
                    <a:pt x="602125" y="0"/>
                  </a:lnTo>
                  <a:lnTo>
                    <a:pt x="602125" y="3169088"/>
                  </a:lnTo>
                  <a:lnTo>
                    <a:pt x="0" y="3169088"/>
                  </a:lnTo>
                  <a:lnTo>
                    <a:pt x="0" y="0"/>
                  </a:lnTo>
                  <a:close/>
                </a:path>
              </a:pathLst>
            </a:custGeom>
            <a:noFill/>
            <a:ln cap="flat" cmpd="sng" w="190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grpSp>
      <p:sp>
        <p:nvSpPr>
          <p:cNvPr id="165" name="Google Shape;165;p27"/>
          <p:cNvSpPr txBox="1"/>
          <p:nvPr/>
        </p:nvSpPr>
        <p:spPr>
          <a:xfrm rot="-5400000">
            <a:off x="932377" y="3578687"/>
            <a:ext cx="868680" cy="224154"/>
          </a:xfrm>
          <a:prstGeom prst="rect">
            <a:avLst/>
          </a:prstGeom>
          <a:noFill/>
          <a:ln>
            <a:noFill/>
          </a:ln>
        </p:spPr>
        <p:txBody>
          <a:bodyPr anchorCtr="0" anchor="t" bIns="0" lIns="0" spcFirstLastPara="1" rIns="0" wrap="square" tIns="0">
            <a:spAutoFit/>
          </a:bodyPr>
          <a:lstStyle/>
          <a:p>
            <a:pPr indent="0" lvl="0" marL="12700" marR="0" rtl="0" algn="l">
              <a:lnSpc>
                <a:spcPct val="117499"/>
              </a:lnSpc>
              <a:spcBef>
                <a:spcPts val="0"/>
              </a:spcBef>
              <a:spcAft>
                <a:spcPts val="0"/>
              </a:spcAft>
              <a:buNone/>
            </a:pPr>
            <a:r>
              <a:rPr lang="en-US" sz="1400">
                <a:solidFill>
                  <a:srgbClr val="FFFFFF"/>
                </a:solidFill>
                <a:latin typeface="Arial"/>
                <a:ea typeface="Arial"/>
                <a:cs typeface="Arial"/>
                <a:sym typeface="Arial"/>
              </a:rPr>
              <a:t>Prima fase</a:t>
            </a:r>
            <a:endParaRPr sz="1400">
              <a:latin typeface="Arial"/>
              <a:ea typeface="Arial"/>
              <a:cs typeface="Arial"/>
              <a:sym typeface="Arial"/>
            </a:endParaRPr>
          </a:p>
        </p:txBody>
      </p:sp>
      <p:grpSp>
        <p:nvGrpSpPr>
          <p:cNvPr id="166" name="Google Shape;166;p27"/>
          <p:cNvGrpSpPr/>
          <p:nvPr/>
        </p:nvGrpSpPr>
        <p:grpSpPr>
          <a:xfrm>
            <a:off x="2067072" y="1881095"/>
            <a:ext cx="1975485" cy="602615"/>
            <a:chOff x="2067072" y="1881095"/>
            <a:chExt cx="1975485" cy="602615"/>
          </a:xfrm>
        </p:grpSpPr>
        <p:sp>
          <p:nvSpPr>
            <p:cNvPr id="167" name="Google Shape;167;p27"/>
            <p:cNvSpPr/>
            <p:nvPr/>
          </p:nvSpPr>
          <p:spPr>
            <a:xfrm>
              <a:off x="2067072" y="1881095"/>
              <a:ext cx="1975485" cy="602615"/>
            </a:xfrm>
            <a:custGeom>
              <a:rect b="b" l="l" r="r" t="t"/>
              <a:pathLst>
                <a:path extrusionOk="0" h="602614" w="1975485">
                  <a:moveTo>
                    <a:pt x="1974975" y="602126"/>
                  </a:moveTo>
                  <a:lnTo>
                    <a:pt x="0" y="602126"/>
                  </a:lnTo>
                  <a:lnTo>
                    <a:pt x="0" y="0"/>
                  </a:lnTo>
                  <a:lnTo>
                    <a:pt x="1974975" y="0"/>
                  </a:lnTo>
                  <a:lnTo>
                    <a:pt x="1974975" y="602126"/>
                  </a:lnTo>
                  <a:close/>
                </a:path>
              </a:pathLst>
            </a:custGeom>
            <a:solidFill>
              <a:srgbClr val="49901A"/>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68" name="Google Shape;168;p27"/>
            <p:cNvSpPr/>
            <p:nvPr/>
          </p:nvSpPr>
          <p:spPr>
            <a:xfrm>
              <a:off x="2067072" y="1881095"/>
              <a:ext cx="1975485" cy="602615"/>
            </a:xfrm>
            <a:custGeom>
              <a:rect b="b" l="l" r="r" t="t"/>
              <a:pathLst>
                <a:path extrusionOk="0" h="602614" w="1975485">
                  <a:moveTo>
                    <a:pt x="0" y="0"/>
                  </a:moveTo>
                  <a:lnTo>
                    <a:pt x="1974975" y="0"/>
                  </a:lnTo>
                  <a:lnTo>
                    <a:pt x="1974975" y="602126"/>
                  </a:lnTo>
                  <a:lnTo>
                    <a:pt x="0" y="602126"/>
                  </a:lnTo>
                  <a:lnTo>
                    <a:pt x="0" y="0"/>
                  </a:lnTo>
                  <a:close/>
                </a:path>
              </a:pathLst>
            </a:custGeom>
            <a:noFill/>
            <a:ln cap="flat" cmpd="sng" w="190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grpSp>
      <p:sp>
        <p:nvSpPr>
          <p:cNvPr id="169" name="Google Shape;169;p27"/>
          <p:cNvSpPr txBox="1"/>
          <p:nvPr/>
        </p:nvSpPr>
        <p:spPr>
          <a:xfrm>
            <a:off x="2067072" y="1881095"/>
            <a:ext cx="1975485" cy="602615"/>
          </a:xfrm>
          <a:prstGeom prst="rect">
            <a:avLst/>
          </a:prstGeom>
          <a:noFill/>
          <a:ln>
            <a:noFill/>
          </a:ln>
        </p:spPr>
        <p:txBody>
          <a:bodyPr anchorCtr="0" anchor="t" bIns="0" lIns="0" spcFirstLastPara="1" rIns="0" wrap="square" tIns="5075">
            <a:spAutoFit/>
          </a:bodyPr>
          <a:lstStyle/>
          <a:p>
            <a:pPr indent="0" lvl="0" marL="0" marR="0" rtl="0" algn="l">
              <a:lnSpc>
                <a:spcPct val="100000"/>
              </a:lnSpc>
              <a:spcBef>
                <a:spcPts val="0"/>
              </a:spcBef>
              <a:spcAft>
                <a:spcPts val="0"/>
              </a:spcAft>
              <a:buNone/>
            </a:pPr>
            <a:r>
              <a:t/>
            </a:r>
            <a:endParaRPr sz="1200">
              <a:latin typeface="Times New Roman"/>
              <a:ea typeface="Times New Roman"/>
              <a:cs typeface="Times New Roman"/>
              <a:sym typeface="Times New Roman"/>
            </a:endParaRPr>
          </a:p>
          <a:p>
            <a:pPr indent="0" lvl="0" marL="217804" marR="0" rtl="0" algn="l">
              <a:lnSpc>
                <a:spcPct val="100000"/>
              </a:lnSpc>
              <a:spcBef>
                <a:spcPts val="0"/>
              </a:spcBef>
              <a:spcAft>
                <a:spcPts val="0"/>
              </a:spcAft>
              <a:buNone/>
            </a:pPr>
            <a:r>
              <a:rPr lang="en-US" sz="1400">
                <a:solidFill>
                  <a:srgbClr val="FFFFFF"/>
                </a:solidFill>
                <a:latin typeface="Arial"/>
                <a:ea typeface="Arial"/>
                <a:cs typeface="Arial"/>
                <a:sym typeface="Arial"/>
              </a:rPr>
              <a:t>Analisi delle risorse</a:t>
            </a:r>
            <a:endParaRPr sz="1400">
              <a:latin typeface="Arial"/>
              <a:ea typeface="Arial"/>
              <a:cs typeface="Arial"/>
              <a:sym typeface="Arial"/>
            </a:endParaRPr>
          </a:p>
        </p:txBody>
      </p:sp>
      <p:grpSp>
        <p:nvGrpSpPr>
          <p:cNvPr id="170" name="Google Shape;170;p27"/>
          <p:cNvGrpSpPr/>
          <p:nvPr/>
        </p:nvGrpSpPr>
        <p:grpSpPr>
          <a:xfrm>
            <a:off x="2067072" y="2633754"/>
            <a:ext cx="1975485" cy="602615"/>
            <a:chOff x="2067072" y="2633754"/>
            <a:chExt cx="1975485" cy="602615"/>
          </a:xfrm>
        </p:grpSpPr>
        <p:sp>
          <p:nvSpPr>
            <p:cNvPr id="171" name="Google Shape;171;p27"/>
            <p:cNvSpPr/>
            <p:nvPr/>
          </p:nvSpPr>
          <p:spPr>
            <a:xfrm>
              <a:off x="2067072" y="2633754"/>
              <a:ext cx="1975485" cy="602615"/>
            </a:xfrm>
            <a:custGeom>
              <a:rect b="b" l="l" r="r" t="t"/>
              <a:pathLst>
                <a:path extrusionOk="0" h="602614" w="1975485">
                  <a:moveTo>
                    <a:pt x="1974975" y="602126"/>
                  </a:moveTo>
                  <a:lnTo>
                    <a:pt x="0" y="602126"/>
                  </a:lnTo>
                  <a:lnTo>
                    <a:pt x="0" y="0"/>
                  </a:lnTo>
                  <a:lnTo>
                    <a:pt x="1974975" y="0"/>
                  </a:lnTo>
                  <a:lnTo>
                    <a:pt x="1974975" y="602126"/>
                  </a:lnTo>
                  <a:close/>
                </a:path>
              </a:pathLst>
            </a:custGeom>
            <a:solidFill>
              <a:srgbClr val="49901A"/>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72" name="Google Shape;172;p27"/>
            <p:cNvSpPr/>
            <p:nvPr/>
          </p:nvSpPr>
          <p:spPr>
            <a:xfrm>
              <a:off x="2067072" y="2633754"/>
              <a:ext cx="1975485" cy="602615"/>
            </a:xfrm>
            <a:custGeom>
              <a:rect b="b" l="l" r="r" t="t"/>
              <a:pathLst>
                <a:path extrusionOk="0" h="602614" w="1975485">
                  <a:moveTo>
                    <a:pt x="0" y="0"/>
                  </a:moveTo>
                  <a:lnTo>
                    <a:pt x="1974975" y="0"/>
                  </a:lnTo>
                  <a:lnTo>
                    <a:pt x="1974975" y="602126"/>
                  </a:lnTo>
                  <a:lnTo>
                    <a:pt x="0" y="602126"/>
                  </a:lnTo>
                  <a:lnTo>
                    <a:pt x="0" y="0"/>
                  </a:lnTo>
                  <a:close/>
                </a:path>
              </a:pathLst>
            </a:custGeom>
            <a:noFill/>
            <a:ln cap="flat" cmpd="sng" w="190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grpSp>
      <p:sp>
        <p:nvSpPr>
          <p:cNvPr id="173" name="Google Shape;173;p27"/>
          <p:cNvSpPr txBox="1"/>
          <p:nvPr/>
        </p:nvSpPr>
        <p:spPr>
          <a:xfrm>
            <a:off x="2067072" y="2633754"/>
            <a:ext cx="1975485" cy="602615"/>
          </a:xfrm>
          <a:prstGeom prst="rect">
            <a:avLst/>
          </a:prstGeom>
          <a:noFill/>
          <a:ln>
            <a:noFill/>
          </a:ln>
        </p:spPr>
        <p:txBody>
          <a:bodyPr anchorCtr="0" anchor="t" bIns="0" lIns="0" spcFirstLastPara="1" rIns="0" wrap="square" tIns="110475">
            <a:spAutoFit/>
          </a:bodyPr>
          <a:lstStyle/>
          <a:p>
            <a:pPr indent="-371474" lvl="0" marL="636270" marR="285115" rtl="0" algn="l">
              <a:lnSpc>
                <a:spcPct val="107142"/>
              </a:lnSpc>
              <a:spcBef>
                <a:spcPts val="0"/>
              </a:spcBef>
              <a:spcAft>
                <a:spcPts val="0"/>
              </a:spcAft>
              <a:buNone/>
            </a:pPr>
            <a:r>
              <a:rPr lang="en-US" sz="1400">
                <a:solidFill>
                  <a:srgbClr val="FFFFFF"/>
                </a:solidFill>
                <a:latin typeface="Arial"/>
                <a:ea typeface="Arial"/>
                <a:cs typeface="Arial"/>
                <a:sym typeface="Arial"/>
              </a:rPr>
              <a:t>Individuazione dei  detrattori</a:t>
            </a:r>
            <a:endParaRPr sz="1400">
              <a:latin typeface="Arial"/>
              <a:ea typeface="Arial"/>
              <a:cs typeface="Arial"/>
              <a:sym typeface="Arial"/>
            </a:endParaRPr>
          </a:p>
        </p:txBody>
      </p:sp>
      <p:grpSp>
        <p:nvGrpSpPr>
          <p:cNvPr id="174" name="Google Shape;174;p27"/>
          <p:cNvGrpSpPr/>
          <p:nvPr/>
        </p:nvGrpSpPr>
        <p:grpSpPr>
          <a:xfrm>
            <a:off x="2067072" y="3386413"/>
            <a:ext cx="1975485" cy="602615"/>
            <a:chOff x="2067072" y="3386413"/>
            <a:chExt cx="1975485" cy="602615"/>
          </a:xfrm>
        </p:grpSpPr>
        <p:sp>
          <p:nvSpPr>
            <p:cNvPr id="175" name="Google Shape;175;p27"/>
            <p:cNvSpPr/>
            <p:nvPr/>
          </p:nvSpPr>
          <p:spPr>
            <a:xfrm>
              <a:off x="2067072" y="3386413"/>
              <a:ext cx="1975485" cy="602615"/>
            </a:xfrm>
            <a:custGeom>
              <a:rect b="b" l="l" r="r" t="t"/>
              <a:pathLst>
                <a:path extrusionOk="0" h="602614" w="1975485">
                  <a:moveTo>
                    <a:pt x="1974975" y="602125"/>
                  </a:moveTo>
                  <a:lnTo>
                    <a:pt x="0" y="602125"/>
                  </a:lnTo>
                  <a:lnTo>
                    <a:pt x="0" y="0"/>
                  </a:lnTo>
                  <a:lnTo>
                    <a:pt x="1974975" y="0"/>
                  </a:lnTo>
                  <a:lnTo>
                    <a:pt x="1974975" y="602125"/>
                  </a:lnTo>
                  <a:close/>
                </a:path>
              </a:pathLst>
            </a:custGeom>
            <a:solidFill>
              <a:srgbClr val="49901A"/>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76" name="Google Shape;176;p27"/>
            <p:cNvSpPr/>
            <p:nvPr/>
          </p:nvSpPr>
          <p:spPr>
            <a:xfrm>
              <a:off x="2067072" y="3386413"/>
              <a:ext cx="1975485" cy="602615"/>
            </a:xfrm>
            <a:custGeom>
              <a:rect b="b" l="l" r="r" t="t"/>
              <a:pathLst>
                <a:path extrusionOk="0" h="602614" w="1975485">
                  <a:moveTo>
                    <a:pt x="0" y="0"/>
                  </a:moveTo>
                  <a:lnTo>
                    <a:pt x="1974975" y="0"/>
                  </a:lnTo>
                  <a:lnTo>
                    <a:pt x="1974975" y="602125"/>
                  </a:lnTo>
                  <a:lnTo>
                    <a:pt x="0" y="602125"/>
                  </a:lnTo>
                  <a:lnTo>
                    <a:pt x="0" y="0"/>
                  </a:lnTo>
                  <a:close/>
                </a:path>
              </a:pathLst>
            </a:custGeom>
            <a:noFill/>
            <a:ln cap="flat" cmpd="sng" w="190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grpSp>
      <p:sp>
        <p:nvSpPr>
          <p:cNvPr id="177" name="Google Shape;177;p27"/>
          <p:cNvSpPr txBox="1"/>
          <p:nvPr/>
        </p:nvSpPr>
        <p:spPr>
          <a:xfrm>
            <a:off x="2067072" y="3386413"/>
            <a:ext cx="1975485" cy="602615"/>
          </a:xfrm>
          <a:prstGeom prst="rect">
            <a:avLst/>
          </a:prstGeom>
          <a:noFill/>
          <a:ln>
            <a:noFill/>
          </a:ln>
        </p:spPr>
        <p:txBody>
          <a:bodyPr anchorCtr="0" anchor="t" bIns="0" lIns="0" spcFirstLastPara="1" rIns="0" wrap="square" tIns="110475">
            <a:spAutoFit/>
          </a:bodyPr>
          <a:lstStyle/>
          <a:p>
            <a:pPr indent="-247649" lvl="0" marL="598170" marR="372745" rtl="0" algn="l">
              <a:lnSpc>
                <a:spcPct val="107142"/>
              </a:lnSpc>
              <a:spcBef>
                <a:spcPts val="0"/>
              </a:spcBef>
              <a:spcAft>
                <a:spcPts val="0"/>
              </a:spcAft>
              <a:buNone/>
            </a:pPr>
            <a:r>
              <a:rPr lang="en-US" sz="1400">
                <a:solidFill>
                  <a:srgbClr val="FFFFFF"/>
                </a:solidFill>
                <a:latin typeface="Arial"/>
                <a:ea typeface="Arial"/>
                <a:cs typeface="Arial"/>
                <a:sym typeface="Arial"/>
              </a:rPr>
              <a:t>Progetti a livello  comunale</a:t>
            </a:r>
            <a:endParaRPr sz="1400">
              <a:latin typeface="Arial"/>
              <a:ea typeface="Arial"/>
              <a:cs typeface="Arial"/>
              <a:sym typeface="Arial"/>
            </a:endParaRPr>
          </a:p>
        </p:txBody>
      </p:sp>
      <p:grpSp>
        <p:nvGrpSpPr>
          <p:cNvPr id="178" name="Google Shape;178;p27"/>
          <p:cNvGrpSpPr/>
          <p:nvPr/>
        </p:nvGrpSpPr>
        <p:grpSpPr>
          <a:xfrm>
            <a:off x="2067072" y="4139070"/>
            <a:ext cx="1975485" cy="602615"/>
            <a:chOff x="2067072" y="4139070"/>
            <a:chExt cx="1975485" cy="602615"/>
          </a:xfrm>
        </p:grpSpPr>
        <p:sp>
          <p:nvSpPr>
            <p:cNvPr id="179" name="Google Shape;179;p27"/>
            <p:cNvSpPr/>
            <p:nvPr/>
          </p:nvSpPr>
          <p:spPr>
            <a:xfrm>
              <a:off x="2067072" y="4139070"/>
              <a:ext cx="1975485" cy="602615"/>
            </a:xfrm>
            <a:custGeom>
              <a:rect b="b" l="l" r="r" t="t"/>
              <a:pathLst>
                <a:path extrusionOk="0" h="602614" w="1975485">
                  <a:moveTo>
                    <a:pt x="1974975" y="602125"/>
                  </a:moveTo>
                  <a:lnTo>
                    <a:pt x="0" y="602125"/>
                  </a:lnTo>
                  <a:lnTo>
                    <a:pt x="0" y="0"/>
                  </a:lnTo>
                  <a:lnTo>
                    <a:pt x="1974975" y="0"/>
                  </a:lnTo>
                  <a:lnTo>
                    <a:pt x="1974975" y="602125"/>
                  </a:lnTo>
                  <a:close/>
                </a:path>
              </a:pathLst>
            </a:custGeom>
            <a:solidFill>
              <a:srgbClr val="49901A"/>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80" name="Google Shape;180;p27"/>
            <p:cNvSpPr/>
            <p:nvPr/>
          </p:nvSpPr>
          <p:spPr>
            <a:xfrm>
              <a:off x="2067072" y="4139070"/>
              <a:ext cx="1975485" cy="602615"/>
            </a:xfrm>
            <a:custGeom>
              <a:rect b="b" l="l" r="r" t="t"/>
              <a:pathLst>
                <a:path extrusionOk="0" h="602614" w="1975485">
                  <a:moveTo>
                    <a:pt x="0" y="0"/>
                  </a:moveTo>
                  <a:lnTo>
                    <a:pt x="1974975" y="0"/>
                  </a:lnTo>
                  <a:lnTo>
                    <a:pt x="1974975" y="602125"/>
                  </a:lnTo>
                  <a:lnTo>
                    <a:pt x="0" y="602125"/>
                  </a:lnTo>
                  <a:lnTo>
                    <a:pt x="0" y="0"/>
                  </a:lnTo>
                  <a:close/>
                </a:path>
              </a:pathLst>
            </a:custGeom>
            <a:noFill/>
            <a:ln cap="flat" cmpd="sng" w="190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grpSp>
      <p:sp>
        <p:nvSpPr>
          <p:cNvPr id="181" name="Google Shape;181;p27"/>
          <p:cNvSpPr txBox="1"/>
          <p:nvPr/>
        </p:nvSpPr>
        <p:spPr>
          <a:xfrm>
            <a:off x="2067072" y="4139070"/>
            <a:ext cx="1975485" cy="602615"/>
          </a:xfrm>
          <a:prstGeom prst="rect">
            <a:avLst/>
          </a:prstGeom>
          <a:noFill/>
          <a:ln>
            <a:noFill/>
          </a:ln>
        </p:spPr>
        <p:txBody>
          <a:bodyPr anchorCtr="0" anchor="t" bIns="0" lIns="0" spcFirstLastPara="1" rIns="0" wrap="square" tIns="110475">
            <a:spAutoFit/>
          </a:bodyPr>
          <a:lstStyle/>
          <a:p>
            <a:pPr indent="-266699" lvl="0" marL="588645" marR="337820" rtl="0" algn="l">
              <a:lnSpc>
                <a:spcPct val="107142"/>
              </a:lnSpc>
              <a:spcBef>
                <a:spcPts val="0"/>
              </a:spcBef>
              <a:spcAft>
                <a:spcPts val="0"/>
              </a:spcAft>
              <a:buNone/>
            </a:pPr>
            <a:r>
              <a:rPr lang="en-US" sz="1400">
                <a:solidFill>
                  <a:srgbClr val="FFFFFF"/>
                </a:solidFill>
                <a:latin typeface="Arial"/>
                <a:ea typeface="Arial"/>
                <a:cs typeface="Arial"/>
                <a:sym typeface="Arial"/>
              </a:rPr>
              <a:t>Progetto a livello  territoriale</a:t>
            </a:r>
            <a:endParaRPr sz="1400">
              <a:latin typeface="Arial"/>
              <a:ea typeface="Arial"/>
              <a:cs typeface="Arial"/>
              <a:sym typeface="Arial"/>
            </a:endParaRPr>
          </a:p>
        </p:txBody>
      </p:sp>
      <p:grpSp>
        <p:nvGrpSpPr>
          <p:cNvPr id="182" name="Google Shape;182;p27"/>
          <p:cNvGrpSpPr/>
          <p:nvPr/>
        </p:nvGrpSpPr>
        <p:grpSpPr>
          <a:xfrm>
            <a:off x="2067072" y="4891729"/>
            <a:ext cx="1975485" cy="602615"/>
            <a:chOff x="2067072" y="4891729"/>
            <a:chExt cx="1975485" cy="602615"/>
          </a:xfrm>
        </p:grpSpPr>
        <p:sp>
          <p:nvSpPr>
            <p:cNvPr id="183" name="Google Shape;183;p27"/>
            <p:cNvSpPr/>
            <p:nvPr/>
          </p:nvSpPr>
          <p:spPr>
            <a:xfrm>
              <a:off x="2067072" y="4891729"/>
              <a:ext cx="1975485" cy="602615"/>
            </a:xfrm>
            <a:custGeom>
              <a:rect b="b" l="l" r="r" t="t"/>
              <a:pathLst>
                <a:path extrusionOk="0" h="602614" w="1975485">
                  <a:moveTo>
                    <a:pt x="1974975" y="602125"/>
                  </a:moveTo>
                  <a:lnTo>
                    <a:pt x="0" y="602125"/>
                  </a:lnTo>
                  <a:lnTo>
                    <a:pt x="0" y="0"/>
                  </a:lnTo>
                  <a:lnTo>
                    <a:pt x="1974975" y="0"/>
                  </a:lnTo>
                  <a:lnTo>
                    <a:pt x="1974975" y="602125"/>
                  </a:lnTo>
                  <a:close/>
                </a:path>
              </a:pathLst>
            </a:custGeom>
            <a:solidFill>
              <a:srgbClr val="49901A"/>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84" name="Google Shape;184;p27"/>
            <p:cNvSpPr/>
            <p:nvPr/>
          </p:nvSpPr>
          <p:spPr>
            <a:xfrm>
              <a:off x="2067072" y="4891729"/>
              <a:ext cx="1975485" cy="602615"/>
            </a:xfrm>
            <a:custGeom>
              <a:rect b="b" l="l" r="r" t="t"/>
              <a:pathLst>
                <a:path extrusionOk="0" h="602614" w="1975485">
                  <a:moveTo>
                    <a:pt x="0" y="0"/>
                  </a:moveTo>
                  <a:lnTo>
                    <a:pt x="1974975" y="0"/>
                  </a:lnTo>
                  <a:lnTo>
                    <a:pt x="1974975" y="602125"/>
                  </a:lnTo>
                  <a:lnTo>
                    <a:pt x="0" y="602125"/>
                  </a:lnTo>
                  <a:lnTo>
                    <a:pt x="0" y="0"/>
                  </a:lnTo>
                  <a:close/>
                </a:path>
              </a:pathLst>
            </a:custGeom>
            <a:noFill/>
            <a:ln cap="flat" cmpd="sng" w="190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grpSp>
      <p:sp>
        <p:nvSpPr>
          <p:cNvPr id="185" name="Google Shape;185;p27"/>
          <p:cNvSpPr txBox="1"/>
          <p:nvPr/>
        </p:nvSpPr>
        <p:spPr>
          <a:xfrm>
            <a:off x="2067072" y="4891729"/>
            <a:ext cx="1975485" cy="602615"/>
          </a:xfrm>
          <a:prstGeom prst="rect">
            <a:avLst/>
          </a:prstGeom>
          <a:noFill/>
          <a:ln>
            <a:noFill/>
          </a:ln>
        </p:spPr>
        <p:txBody>
          <a:bodyPr anchorCtr="0" anchor="t" bIns="0" lIns="0" spcFirstLastPara="1" rIns="0" wrap="square" tIns="110475">
            <a:spAutoFit/>
          </a:bodyPr>
          <a:lstStyle/>
          <a:p>
            <a:pPr indent="-142875" lvl="0" marL="284480" marR="139700" rtl="0" algn="l">
              <a:lnSpc>
                <a:spcPct val="107142"/>
              </a:lnSpc>
              <a:spcBef>
                <a:spcPts val="0"/>
              </a:spcBef>
              <a:spcAft>
                <a:spcPts val="0"/>
              </a:spcAft>
              <a:buNone/>
            </a:pPr>
            <a:r>
              <a:rPr lang="en-US" sz="1400">
                <a:solidFill>
                  <a:srgbClr val="FFFFFF"/>
                </a:solidFill>
                <a:latin typeface="Arial"/>
                <a:ea typeface="Arial"/>
                <a:cs typeface="Arial"/>
                <a:sym typeface="Arial"/>
              </a:rPr>
              <a:t>Proposte condivise di  interventi integrati</a:t>
            </a:r>
            <a:endParaRPr sz="1400">
              <a:latin typeface="Arial"/>
              <a:ea typeface="Arial"/>
              <a:cs typeface="Arial"/>
              <a:sym typeface="Arial"/>
            </a:endParaRPr>
          </a:p>
        </p:txBody>
      </p:sp>
      <p:grpSp>
        <p:nvGrpSpPr>
          <p:cNvPr id="186" name="Google Shape;186;p27"/>
          <p:cNvGrpSpPr/>
          <p:nvPr/>
        </p:nvGrpSpPr>
        <p:grpSpPr>
          <a:xfrm>
            <a:off x="5868161" y="2189045"/>
            <a:ext cx="997731" cy="3011170"/>
            <a:chOff x="5868161" y="2189045"/>
            <a:chExt cx="997731" cy="3011170"/>
          </a:xfrm>
        </p:grpSpPr>
        <p:sp>
          <p:nvSpPr>
            <p:cNvPr id="187" name="Google Shape;187;p27"/>
            <p:cNvSpPr/>
            <p:nvPr/>
          </p:nvSpPr>
          <p:spPr>
            <a:xfrm>
              <a:off x="6470287" y="2189045"/>
              <a:ext cx="395605" cy="3011170"/>
            </a:xfrm>
            <a:custGeom>
              <a:rect b="b" l="l" r="r" t="t"/>
              <a:pathLst>
                <a:path extrusionOk="0" h="3011170" w="395604">
                  <a:moveTo>
                    <a:pt x="0" y="1505317"/>
                  </a:moveTo>
                  <a:lnTo>
                    <a:pt x="197497" y="1505317"/>
                  </a:lnTo>
                  <a:lnTo>
                    <a:pt x="197497" y="3010634"/>
                  </a:lnTo>
                  <a:lnTo>
                    <a:pt x="394995" y="3010634"/>
                  </a:lnTo>
                </a:path>
                <a:path extrusionOk="0" h="3011170" w="395604">
                  <a:moveTo>
                    <a:pt x="0" y="1505317"/>
                  </a:moveTo>
                  <a:lnTo>
                    <a:pt x="197497" y="1505317"/>
                  </a:lnTo>
                  <a:lnTo>
                    <a:pt x="197497" y="2257975"/>
                  </a:lnTo>
                  <a:lnTo>
                    <a:pt x="394995" y="2257975"/>
                  </a:lnTo>
                </a:path>
                <a:path extrusionOk="0" h="3011170" w="395604">
                  <a:moveTo>
                    <a:pt x="0" y="1505317"/>
                  </a:moveTo>
                  <a:lnTo>
                    <a:pt x="394995" y="1505317"/>
                  </a:lnTo>
                </a:path>
                <a:path extrusionOk="0" h="3011170" w="395604">
                  <a:moveTo>
                    <a:pt x="0" y="1505316"/>
                  </a:moveTo>
                  <a:lnTo>
                    <a:pt x="197497" y="1505316"/>
                  </a:lnTo>
                  <a:lnTo>
                    <a:pt x="197497" y="752658"/>
                  </a:lnTo>
                  <a:lnTo>
                    <a:pt x="394995" y="752658"/>
                  </a:lnTo>
                </a:path>
                <a:path extrusionOk="0" h="3011170" w="395604">
                  <a:moveTo>
                    <a:pt x="0" y="1505316"/>
                  </a:moveTo>
                  <a:lnTo>
                    <a:pt x="197497" y="1505316"/>
                  </a:lnTo>
                  <a:lnTo>
                    <a:pt x="197497" y="0"/>
                  </a:lnTo>
                  <a:lnTo>
                    <a:pt x="394995" y="0"/>
                  </a:lnTo>
                </a:path>
              </a:pathLst>
            </a:custGeom>
            <a:noFill/>
            <a:ln cap="flat" cmpd="sng" w="19025">
              <a:solidFill>
                <a:srgbClr val="212E35"/>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88" name="Google Shape;188;p27"/>
            <p:cNvSpPr/>
            <p:nvPr/>
          </p:nvSpPr>
          <p:spPr>
            <a:xfrm>
              <a:off x="5868161" y="2576862"/>
              <a:ext cx="602615" cy="2235200"/>
            </a:xfrm>
            <a:custGeom>
              <a:rect b="b" l="l" r="r" t="t"/>
              <a:pathLst>
                <a:path extrusionOk="0" h="2235200" w="602614">
                  <a:moveTo>
                    <a:pt x="602125" y="2234999"/>
                  </a:moveTo>
                  <a:lnTo>
                    <a:pt x="0" y="2234999"/>
                  </a:lnTo>
                  <a:lnTo>
                    <a:pt x="0" y="0"/>
                  </a:lnTo>
                  <a:lnTo>
                    <a:pt x="602125" y="0"/>
                  </a:lnTo>
                  <a:lnTo>
                    <a:pt x="602125" y="2234999"/>
                  </a:lnTo>
                  <a:close/>
                </a:path>
              </a:pathLst>
            </a:custGeom>
            <a:solidFill>
              <a:srgbClr val="2C3B43"/>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89" name="Google Shape;189;p27"/>
            <p:cNvSpPr/>
            <p:nvPr/>
          </p:nvSpPr>
          <p:spPr>
            <a:xfrm>
              <a:off x="5868161" y="2576862"/>
              <a:ext cx="602615" cy="2235200"/>
            </a:xfrm>
            <a:custGeom>
              <a:rect b="b" l="l" r="r" t="t"/>
              <a:pathLst>
                <a:path extrusionOk="0" h="2235200" w="602614">
                  <a:moveTo>
                    <a:pt x="0" y="0"/>
                  </a:moveTo>
                  <a:lnTo>
                    <a:pt x="602125" y="0"/>
                  </a:lnTo>
                  <a:lnTo>
                    <a:pt x="602125" y="2234999"/>
                  </a:lnTo>
                  <a:lnTo>
                    <a:pt x="0" y="2234999"/>
                  </a:lnTo>
                  <a:lnTo>
                    <a:pt x="0" y="0"/>
                  </a:lnTo>
                  <a:close/>
                </a:path>
              </a:pathLst>
            </a:custGeom>
            <a:noFill/>
            <a:ln cap="flat" cmpd="sng" w="19025">
              <a:solidFill>
                <a:srgbClr val="EBEBEB"/>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grpSp>
      <p:sp>
        <p:nvSpPr>
          <p:cNvPr id="190" name="Google Shape;190;p27"/>
          <p:cNvSpPr txBox="1"/>
          <p:nvPr/>
        </p:nvSpPr>
        <p:spPr>
          <a:xfrm rot="-5400000">
            <a:off x="5609937" y="3587982"/>
            <a:ext cx="1109980" cy="224154"/>
          </a:xfrm>
          <a:prstGeom prst="rect">
            <a:avLst/>
          </a:prstGeom>
          <a:noFill/>
          <a:ln>
            <a:noFill/>
          </a:ln>
        </p:spPr>
        <p:txBody>
          <a:bodyPr anchorCtr="0" anchor="t" bIns="0" lIns="0" spcFirstLastPara="1" rIns="0" wrap="square" tIns="0">
            <a:spAutoFit/>
          </a:bodyPr>
          <a:lstStyle/>
          <a:p>
            <a:pPr indent="0" lvl="0" marL="12700" marR="0" rtl="0" algn="l">
              <a:lnSpc>
                <a:spcPct val="117499"/>
              </a:lnSpc>
              <a:spcBef>
                <a:spcPts val="0"/>
              </a:spcBef>
              <a:spcAft>
                <a:spcPts val="0"/>
              </a:spcAft>
              <a:buNone/>
            </a:pPr>
            <a:r>
              <a:rPr lang="en-US" sz="1400">
                <a:solidFill>
                  <a:srgbClr val="FFFFFF"/>
                </a:solidFill>
                <a:latin typeface="Arial"/>
                <a:ea typeface="Arial"/>
                <a:cs typeface="Arial"/>
                <a:sym typeface="Arial"/>
              </a:rPr>
              <a:t>Seconda fase</a:t>
            </a:r>
            <a:endParaRPr sz="1400">
              <a:latin typeface="Arial"/>
              <a:ea typeface="Arial"/>
              <a:cs typeface="Arial"/>
              <a:sym typeface="Arial"/>
            </a:endParaRPr>
          </a:p>
        </p:txBody>
      </p:sp>
      <p:sp>
        <p:nvSpPr>
          <p:cNvPr id="191" name="Google Shape;191;p27"/>
          <p:cNvSpPr txBox="1"/>
          <p:nvPr/>
        </p:nvSpPr>
        <p:spPr>
          <a:xfrm>
            <a:off x="6865282" y="1887981"/>
            <a:ext cx="1975485" cy="602615"/>
          </a:xfrm>
          <a:prstGeom prst="rect">
            <a:avLst/>
          </a:prstGeom>
          <a:solidFill>
            <a:srgbClr val="2C3B43"/>
          </a:solidFill>
          <a:ln cap="flat" cmpd="sng" w="19025">
            <a:solidFill>
              <a:srgbClr val="EBEBEB"/>
            </a:solidFill>
            <a:prstDash val="solid"/>
            <a:round/>
            <a:headEnd len="sm" w="sm" type="none"/>
            <a:tailEnd len="sm" w="sm" type="none"/>
          </a:ln>
        </p:spPr>
        <p:txBody>
          <a:bodyPr anchorCtr="0" anchor="t" bIns="0" lIns="0" spcFirstLastPara="1" rIns="0" wrap="square" tIns="4425">
            <a:spAutoFit/>
          </a:bodyPr>
          <a:lstStyle/>
          <a:p>
            <a:pPr indent="0" lvl="0" marL="0" marR="0" rtl="0" algn="l">
              <a:lnSpc>
                <a:spcPct val="100000"/>
              </a:lnSpc>
              <a:spcBef>
                <a:spcPts val="0"/>
              </a:spcBef>
              <a:spcAft>
                <a:spcPts val="0"/>
              </a:spcAft>
              <a:buNone/>
            </a:pPr>
            <a:r>
              <a:t/>
            </a:r>
            <a:endParaRPr sz="1000">
              <a:latin typeface="Times New Roman"/>
              <a:ea typeface="Times New Roman"/>
              <a:cs typeface="Times New Roman"/>
              <a:sym typeface="Times New Roman"/>
            </a:endParaRPr>
          </a:p>
          <a:p>
            <a:pPr indent="-694690" lvl="0" marL="729615" marR="21590" rtl="0" algn="l">
              <a:lnSpc>
                <a:spcPct val="109090"/>
              </a:lnSpc>
              <a:spcBef>
                <a:spcPts val="0"/>
              </a:spcBef>
              <a:spcAft>
                <a:spcPts val="0"/>
              </a:spcAft>
              <a:buNone/>
            </a:pPr>
            <a:r>
              <a:rPr lang="en-US" sz="1100">
                <a:solidFill>
                  <a:srgbClr val="FFFFFF"/>
                </a:solidFill>
                <a:latin typeface="Arial"/>
                <a:ea typeface="Arial"/>
                <a:cs typeface="Arial"/>
                <a:sym typeface="Arial"/>
              </a:rPr>
              <a:t>Condivisione dei risultati con la  Regione</a:t>
            </a:r>
            <a:endParaRPr sz="1100">
              <a:latin typeface="Arial"/>
              <a:ea typeface="Arial"/>
              <a:cs typeface="Arial"/>
              <a:sym typeface="Arial"/>
            </a:endParaRPr>
          </a:p>
        </p:txBody>
      </p:sp>
      <p:sp>
        <p:nvSpPr>
          <p:cNvPr id="192" name="Google Shape;192;p27"/>
          <p:cNvSpPr txBox="1"/>
          <p:nvPr/>
        </p:nvSpPr>
        <p:spPr>
          <a:xfrm>
            <a:off x="6865282" y="2640640"/>
            <a:ext cx="1975485" cy="602615"/>
          </a:xfrm>
          <a:prstGeom prst="rect">
            <a:avLst/>
          </a:prstGeom>
          <a:solidFill>
            <a:srgbClr val="2C3B43"/>
          </a:solidFill>
          <a:ln cap="flat" cmpd="sng" w="19025">
            <a:solidFill>
              <a:srgbClr val="EBEBEB"/>
            </a:solidFill>
            <a:prstDash val="solid"/>
            <a:round/>
            <a:headEnd len="sm" w="sm" type="none"/>
            <a:tailEnd len="sm" w="sm" type="none"/>
          </a:ln>
        </p:spPr>
        <p:txBody>
          <a:bodyPr anchorCtr="0" anchor="t" bIns="0" lIns="0" spcFirstLastPara="1" rIns="0" wrap="square" tIns="74275">
            <a:spAutoFit/>
          </a:bodyPr>
          <a:lstStyle/>
          <a:p>
            <a:pPr indent="0" lvl="0" marL="158750" marR="151765" rtl="0" algn="ctr">
              <a:lnSpc>
                <a:spcPct val="109090"/>
              </a:lnSpc>
              <a:spcBef>
                <a:spcPts val="0"/>
              </a:spcBef>
              <a:spcAft>
                <a:spcPts val="0"/>
              </a:spcAft>
              <a:buNone/>
            </a:pPr>
            <a:r>
              <a:rPr lang="en-US" sz="1100">
                <a:solidFill>
                  <a:srgbClr val="FFFFFF"/>
                </a:solidFill>
                <a:latin typeface="Arial"/>
                <a:ea typeface="Arial"/>
                <a:cs typeface="Arial"/>
                <a:sym typeface="Arial"/>
              </a:rPr>
              <a:t>Individuazione degli assi di  intervento e dei capitoli di  spesa</a:t>
            </a:r>
            <a:endParaRPr sz="1100">
              <a:latin typeface="Arial"/>
              <a:ea typeface="Arial"/>
              <a:cs typeface="Arial"/>
              <a:sym typeface="Arial"/>
            </a:endParaRPr>
          </a:p>
        </p:txBody>
      </p:sp>
      <p:sp>
        <p:nvSpPr>
          <p:cNvPr id="193" name="Google Shape;193;p27"/>
          <p:cNvSpPr txBox="1"/>
          <p:nvPr/>
        </p:nvSpPr>
        <p:spPr>
          <a:xfrm>
            <a:off x="6865282" y="3393299"/>
            <a:ext cx="1975485" cy="602615"/>
          </a:xfrm>
          <a:prstGeom prst="rect">
            <a:avLst/>
          </a:prstGeom>
          <a:solidFill>
            <a:srgbClr val="2C3B43"/>
          </a:solidFill>
          <a:ln cap="flat" cmpd="sng" w="19025">
            <a:solidFill>
              <a:srgbClr val="EBEBEB"/>
            </a:solidFill>
            <a:prstDash val="solid"/>
            <a:round/>
            <a:headEnd len="sm" w="sm" type="none"/>
            <a:tailEnd len="sm" w="sm" type="none"/>
          </a:ln>
        </p:spPr>
        <p:txBody>
          <a:bodyPr anchorCtr="0" anchor="t" bIns="0" lIns="0" spcFirstLastPara="1" rIns="0" wrap="square" tIns="4425">
            <a:spAutoFit/>
          </a:bodyPr>
          <a:lstStyle/>
          <a:p>
            <a:pPr indent="0" lvl="0" marL="0" marR="0" rtl="0" algn="l">
              <a:lnSpc>
                <a:spcPct val="100000"/>
              </a:lnSpc>
              <a:spcBef>
                <a:spcPts val="0"/>
              </a:spcBef>
              <a:spcAft>
                <a:spcPts val="0"/>
              </a:spcAft>
              <a:buNone/>
            </a:pPr>
            <a:r>
              <a:t/>
            </a:r>
            <a:endParaRPr sz="1000">
              <a:latin typeface="Times New Roman"/>
              <a:ea typeface="Times New Roman"/>
              <a:cs typeface="Times New Roman"/>
              <a:sym typeface="Times New Roman"/>
            </a:endParaRPr>
          </a:p>
          <a:p>
            <a:pPr indent="-618490" lvl="0" marL="739140" marR="112395" rtl="0" algn="l">
              <a:lnSpc>
                <a:spcPct val="109090"/>
              </a:lnSpc>
              <a:spcBef>
                <a:spcPts val="0"/>
              </a:spcBef>
              <a:spcAft>
                <a:spcPts val="0"/>
              </a:spcAft>
              <a:buNone/>
            </a:pPr>
            <a:r>
              <a:rPr lang="en-US" sz="1100">
                <a:solidFill>
                  <a:srgbClr val="FFFFFF"/>
                </a:solidFill>
                <a:latin typeface="Arial"/>
                <a:ea typeface="Arial"/>
                <a:cs typeface="Arial"/>
                <a:sym typeface="Arial"/>
              </a:rPr>
              <a:t>Scelta condivisa dei progetti  prioritari</a:t>
            </a:r>
            <a:endParaRPr sz="1100">
              <a:latin typeface="Arial"/>
              <a:ea typeface="Arial"/>
              <a:cs typeface="Arial"/>
              <a:sym typeface="Arial"/>
            </a:endParaRPr>
          </a:p>
        </p:txBody>
      </p:sp>
      <p:sp>
        <p:nvSpPr>
          <p:cNvPr id="194" name="Google Shape;194;p27"/>
          <p:cNvSpPr txBox="1"/>
          <p:nvPr/>
        </p:nvSpPr>
        <p:spPr>
          <a:xfrm>
            <a:off x="6865282" y="4145957"/>
            <a:ext cx="1975485" cy="602615"/>
          </a:xfrm>
          <a:prstGeom prst="rect">
            <a:avLst/>
          </a:prstGeom>
          <a:solidFill>
            <a:srgbClr val="2C3B43"/>
          </a:solidFill>
          <a:ln cap="flat" cmpd="sng" w="19025">
            <a:solidFill>
              <a:srgbClr val="EBEBEB"/>
            </a:solidFill>
            <a:prstDash val="solid"/>
            <a:round/>
            <a:headEnd len="sm" w="sm" type="none"/>
            <a:tailEnd len="sm" w="sm" type="none"/>
          </a:ln>
        </p:spPr>
        <p:txBody>
          <a:bodyPr anchorCtr="0" anchor="t" bIns="0" lIns="0" spcFirstLastPara="1" rIns="0" wrap="square" tIns="4425">
            <a:spAutoFit/>
          </a:bodyPr>
          <a:lstStyle/>
          <a:p>
            <a:pPr indent="0" lvl="0" marL="0" marR="0" rtl="0" algn="l">
              <a:lnSpc>
                <a:spcPct val="100000"/>
              </a:lnSpc>
              <a:spcBef>
                <a:spcPts val="0"/>
              </a:spcBef>
              <a:spcAft>
                <a:spcPts val="0"/>
              </a:spcAft>
              <a:buNone/>
            </a:pPr>
            <a:r>
              <a:t/>
            </a:r>
            <a:endParaRPr sz="1400">
              <a:latin typeface="Times New Roman"/>
              <a:ea typeface="Times New Roman"/>
              <a:cs typeface="Times New Roman"/>
              <a:sym typeface="Times New Roman"/>
            </a:endParaRPr>
          </a:p>
          <a:p>
            <a:pPr indent="0" lvl="0" marL="482600" marR="0" rtl="0" algn="l">
              <a:lnSpc>
                <a:spcPct val="100000"/>
              </a:lnSpc>
              <a:spcBef>
                <a:spcPts val="0"/>
              </a:spcBef>
              <a:spcAft>
                <a:spcPts val="0"/>
              </a:spcAft>
              <a:buNone/>
            </a:pPr>
            <a:r>
              <a:rPr lang="en-US" sz="1100">
                <a:solidFill>
                  <a:srgbClr val="FFFFFF"/>
                </a:solidFill>
                <a:latin typeface="Arial"/>
                <a:ea typeface="Arial"/>
                <a:cs typeface="Arial"/>
                <a:sym typeface="Arial"/>
              </a:rPr>
              <a:t>Studi di fattibilità</a:t>
            </a:r>
            <a:endParaRPr sz="1100">
              <a:latin typeface="Arial"/>
              <a:ea typeface="Arial"/>
              <a:cs typeface="Arial"/>
              <a:sym typeface="Arial"/>
            </a:endParaRPr>
          </a:p>
        </p:txBody>
      </p:sp>
      <p:sp>
        <p:nvSpPr>
          <p:cNvPr id="195" name="Google Shape;195;p27"/>
          <p:cNvSpPr txBox="1"/>
          <p:nvPr/>
        </p:nvSpPr>
        <p:spPr>
          <a:xfrm>
            <a:off x="6865282" y="4898615"/>
            <a:ext cx="1975485" cy="602615"/>
          </a:xfrm>
          <a:prstGeom prst="rect">
            <a:avLst/>
          </a:prstGeom>
          <a:solidFill>
            <a:srgbClr val="2C3B43"/>
          </a:solidFill>
          <a:ln cap="flat" cmpd="sng" w="19025">
            <a:solidFill>
              <a:srgbClr val="EBEBEB"/>
            </a:solidFill>
            <a:prstDash val="solid"/>
            <a:round/>
            <a:headEnd len="sm" w="sm" type="none"/>
            <a:tailEnd len="sm" w="sm" type="none"/>
          </a:ln>
        </p:spPr>
        <p:txBody>
          <a:bodyPr anchorCtr="0" anchor="t" bIns="0" lIns="0" spcFirstLastPara="1" rIns="0" wrap="square" tIns="4425">
            <a:spAutoFit/>
          </a:bodyPr>
          <a:lstStyle/>
          <a:p>
            <a:pPr indent="0" lvl="0" marL="0" marR="0" rtl="0" algn="l">
              <a:lnSpc>
                <a:spcPct val="100000"/>
              </a:lnSpc>
              <a:spcBef>
                <a:spcPts val="0"/>
              </a:spcBef>
              <a:spcAft>
                <a:spcPts val="0"/>
              </a:spcAft>
              <a:buNone/>
            </a:pPr>
            <a:r>
              <a:t/>
            </a:r>
            <a:endParaRPr sz="1400">
              <a:latin typeface="Times New Roman"/>
              <a:ea typeface="Times New Roman"/>
              <a:cs typeface="Times New Roman"/>
              <a:sym typeface="Times New Roman"/>
            </a:endParaRPr>
          </a:p>
          <a:p>
            <a:pPr indent="0" lvl="0" marL="234950" marR="0" rtl="0" algn="l">
              <a:lnSpc>
                <a:spcPct val="100000"/>
              </a:lnSpc>
              <a:spcBef>
                <a:spcPts val="0"/>
              </a:spcBef>
              <a:spcAft>
                <a:spcPts val="0"/>
              </a:spcAft>
              <a:buNone/>
            </a:pPr>
            <a:r>
              <a:rPr lang="en-US" sz="1100">
                <a:solidFill>
                  <a:srgbClr val="FFFFFF"/>
                </a:solidFill>
                <a:latin typeface="Arial"/>
                <a:ea typeface="Arial"/>
                <a:cs typeface="Arial"/>
                <a:sym typeface="Arial"/>
              </a:rPr>
              <a:t>Istanze di finanziamento</a:t>
            </a:r>
            <a:endParaRPr sz="1100">
              <a:latin typeface="Arial"/>
              <a:ea typeface="Arial"/>
              <a:cs typeface="Arial"/>
              <a:sym typeface="Arial"/>
            </a:endParaRPr>
          </a:p>
        </p:txBody>
      </p:sp>
      <p:pic>
        <p:nvPicPr>
          <p:cNvPr id="196" name="Google Shape;196;p27"/>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197" name="Google Shape;197;p27"/>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198" name="Google Shape;198;p27"/>
          <p:cNvSpPr/>
          <p:nvPr/>
        </p:nvSpPr>
        <p:spPr>
          <a:xfrm>
            <a:off x="1953292" y="4802901"/>
            <a:ext cx="2190115" cy="828675"/>
          </a:xfrm>
          <a:custGeom>
            <a:rect b="b" l="l" r="r" t="t"/>
            <a:pathLst>
              <a:path extrusionOk="0" h="828675" w="2190115">
                <a:moveTo>
                  <a:pt x="0" y="0"/>
                </a:moveTo>
                <a:lnTo>
                  <a:pt x="2190055" y="0"/>
                </a:lnTo>
                <a:lnTo>
                  <a:pt x="2190055" y="828669"/>
                </a:lnTo>
                <a:lnTo>
                  <a:pt x="0" y="828669"/>
                </a:lnTo>
                <a:lnTo>
                  <a:pt x="0" y="0"/>
                </a:lnTo>
                <a:close/>
              </a:path>
            </a:pathLst>
          </a:custGeom>
          <a:noFill/>
          <a:ln cap="flat" cmpd="sng" w="38050">
            <a:solidFill>
              <a:srgbClr val="FF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p>
        </p:txBody>
      </p:sp>
      <p:sp>
        <p:nvSpPr>
          <p:cNvPr id="199" name="Google Shape;199;p27"/>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8"/>
          <p:cNvSpPr txBox="1"/>
          <p:nvPr/>
        </p:nvSpPr>
        <p:spPr>
          <a:xfrm>
            <a:off x="573272" y="954241"/>
            <a:ext cx="8744585" cy="1020444"/>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600" u="sng">
                <a:solidFill>
                  <a:srgbClr val="2A5010"/>
                </a:solidFill>
                <a:latin typeface="Arial"/>
                <a:ea typeface="Arial"/>
                <a:cs typeface="Arial"/>
                <a:sym typeface="Arial"/>
              </a:rPr>
              <a:t>Attività dei singoli Comuni</a:t>
            </a:r>
            <a:endParaRPr sz="1600">
              <a:latin typeface="Arial"/>
              <a:ea typeface="Arial"/>
              <a:cs typeface="Arial"/>
              <a:sym typeface="Arial"/>
            </a:endParaRPr>
          </a:p>
          <a:p>
            <a:pPr indent="0" lvl="0" marL="12700" marR="0" rtl="0" algn="l">
              <a:lnSpc>
                <a:spcPct val="100000"/>
              </a:lnSpc>
              <a:spcBef>
                <a:spcPts val="0"/>
              </a:spcBef>
              <a:spcAft>
                <a:spcPts val="0"/>
              </a:spcAft>
              <a:buNone/>
            </a:pPr>
            <a:r>
              <a:t/>
            </a:r>
            <a:endParaRPr sz="1650"/>
          </a:p>
          <a:p>
            <a:pPr indent="0" lvl="0" marL="12700" marR="0" rtl="0" algn="l">
              <a:lnSpc>
                <a:spcPct val="100000"/>
              </a:lnSpc>
              <a:spcBef>
                <a:spcPts val="0"/>
              </a:spcBef>
              <a:spcAft>
                <a:spcPts val="0"/>
              </a:spcAft>
              <a:buNone/>
            </a:pPr>
            <a:r>
              <a:rPr lang="en-US" sz="1600">
                <a:solidFill>
                  <a:srgbClr val="2A5010"/>
                </a:solidFill>
                <a:latin typeface="Arial"/>
                <a:ea typeface="Arial"/>
                <a:cs typeface="Arial"/>
                <a:sym typeface="Arial"/>
              </a:rPr>
              <a:t>È stata raccolta la documentazione (progetti, piani di sviluppo, ecc.) in possesso dei singoli</a:t>
            </a:r>
            <a:endParaRPr sz="1600">
              <a:latin typeface="Arial"/>
              <a:ea typeface="Arial"/>
              <a:cs typeface="Arial"/>
              <a:sym typeface="Arial"/>
            </a:endParaRPr>
          </a:p>
        </p:txBody>
      </p:sp>
      <p:sp>
        <p:nvSpPr>
          <p:cNvPr id="205" name="Google Shape;205;p28"/>
          <p:cNvSpPr txBox="1"/>
          <p:nvPr/>
        </p:nvSpPr>
        <p:spPr>
          <a:xfrm>
            <a:off x="571810" y="1650621"/>
            <a:ext cx="8749800" cy="26910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US" sz="1600">
                <a:solidFill>
                  <a:srgbClr val="2A5010"/>
                </a:solidFill>
                <a:latin typeface="Arial"/>
                <a:ea typeface="Arial"/>
                <a:cs typeface="Arial"/>
                <a:sym typeface="Arial"/>
              </a:rPr>
              <a:t>Comuni	su	tematiche	che	attengono	 prevalentemente	alla	</a:t>
            </a:r>
            <a:r>
              <a:rPr b="1" lang="en-US" sz="1600">
                <a:solidFill>
                  <a:srgbClr val="2A5010"/>
                </a:solidFill>
                <a:latin typeface="Arial"/>
                <a:ea typeface="Arial"/>
                <a:cs typeface="Arial"/>
                <a:sym typeface="Arial"/>
              </a:rPr>
              <a:t>valorizzazione	turistica	del</a:t>
            </a:r>
            <a:endParaRPr sz="1600">
              <a:latin typeface="Arial"/>
              <a:ea typeface="Arial"/>
              <a:cs typeface="Arial"/>
              <a:sym typeface="Arial"/>
            </a:endParaRPr>
          </a:p>
        </p:txBody>
      </p:sp>
      <p:sp>
        <p:nvSpPr>
          <p:cNvPr id="206" name="Google Shape;206;p28"/>
          <p:cNvSpPr txBox="1"/>
          <p:nvPr/>
        </p:nvSpPr>
        <p:spPr>
          <a:xfrm>
            <a:off x="1019475" y="1919725"/>
            <a:ext cx="4483500" cy="786900"/>
          </a:xfrm>
          <a:prstGeom prst="rect">
            <a:avLst/>
          </a:prstGeom>
          <a:noFill/>
          <a:ln>
            <a:noFill/>
          </a:ln>
        </p:spPr>
        <p:txBody>
          <a:bodyPr anchorCtr="0" anchor="t" bIns="0" lIns="0" spcFirstLastPara="1" rIns="0" wrap="square" tIns="12700">
            <a:spAutoFit/>
          </a:bodyPr>
          <a:lstStyle/>
          <a:p>
            <a:pPr indent="0" lvl="0" marL="12700" marR="5080" rtl="0" algn="l">
              <a:lnSpc>
                <a:spcPct val="156000"/>
              </a:lnSpc>
              <a:spcBef>
                <a:spcPts val="0"/>
              </a:spcBef>
              <a:spcAft>
                <a:spcPts val="0"/>
              </a:spcAft>
              <a:buNone/>
            </a:pPr>
            <a:r>
              <a:rPr b="1" lang="en-US" sz="1600">
                <a:solidFill>
                  <a:srgbClr val="2A5010"/>
                </a:solidFill>
                <a:latin typeface="Arial"/>
                <a:ea typeface="Arial"/>
                <a:cs typeface="Arial"/>
                <a:sym typeface="Arial"/>
              </a:rPr>
              <a:t>territorio, infrastrutture ed attrattori culturali </a:t>
            </a:r>
            <a:r>
              <a:rPr lang="en-US" sz="1600">
                <a:solidFill>
                  <a:srgbClr val="2A5010"/>
                </a:solidFill>
                <a:latin typeface="Arial"/>
                <a:ea typeface="Arial"/>
                <a:cs typeface="Arial"/>
                <a:sym typeface="Arial"/>
              </a:rPr>
              <a:t>.  In particolare:</a:t>
            </a:r>
            <a:endParaRPr sz="1600">
              <a:latin typeface="Arial"/>
              <a:ea typeface="Arial"/>
              <a:cs typeface="Arial"/>
              <a:sym typeface="Arial"/>
            </a:endParaRPr>
          </a:p>
        </p:txBody>
      </p:sp>
      <p:sp>
        <p:nvSpPr>
          <p:cNvPr id="207" name="Google Shape;207;p28"/>
          <p:cNvSpPr txBox="1"/>
          <p:nvPr/>
        </p:nvSpPr>
        <p:spPr>
          <a:xfrm>
            <a:off x="561152" y="2814943"/>
            <a:ext cx="8702040" cy="3364865"/>
          </a:xfrm>
          <a:prstGeom prst="rect">
            <a:avLst/>
          </a:prstGeom>
          <a:noFill/>
          <a:ln>
            <a:noFill/>
          </a:ln>
        </p:spPr>
        <p:txBody>
          <a:bodyPr anchorCtr="0" anchor="t" bIns="0" lIns="0" spcFirstLastPara="1" rIns="0" wrap="square" tIns="139700">
            <a:spAutoFit/>
          </a:bodyPr>
          <a:lstStyle/>
          <a:p>
            <a:pPr indent="-354965" lvl="0" marL="367030" marR="0" rtl="0" algn="l">
              <a:lnSpc>
                <a:spcPct val="100000"/>
              </a:lnSpc>
              <a:spcBef>
                <a:spcPts val="0"/>
              </a:spcBef>
              <a:spcAft>
                <a:spcPts val="0"/>
              </a:spcAft>
              <a:buClr>
                <a:srgbClr val="90C225"/>
              </a:buClr>
              <a:buSzPts val="1250"/>
              <a:buFont typeface="Arimo"/>
              <a:buChar char="►"/>
            </a:pPr>
            <a:r>
              <a:rPr lang="en-US" sz="1600">
                <a:solidFill>
                  <a:srgbClr val="2A5010"/>
                </a:solidFill>
                <a:latin typeface="Arial"/>
                <a:ea typeface="Arial"/>
                <a:cs typeface="Arial"/>
                <a:sym typeface="Arial"/>
              </a:rPr>
              <a:t>programmi triennali opere pubbliche degli ultimi 5 anni;</a:t>
            </a:r>
            <a:endParaRPr sz="1600">
              <a:latin typeface="Arial"/>
              <a:ea typeface="Arial"/>
              <a:cs typeface="Arial"/>
              <a:sym typeface="Arial"/>
            </a:endParaRPr>
          </a:p>
          <a:p>
            <a:pPr indent="-354965" lvl="0" marL="367030" marR="0" rtl="0" algn="l">
              <a:lnSpc>
                <a:spcPct val="100000"/>
              </a:lnSpc>
              <a:spcBef>
                <a:spcPts val="1000"/>
              </a:spcBef>
              <a:spcAft>
                <a:spcPts val="0"/>
              </a:spcAft>
              <a:buClr>
                <a:srgbClr val="90C225"/>
              </a:buClr>
              <a:buSzPts val="1250"/>
              <a:buFont typeface="Arimo"/>
              <a:buChar char="►"/>
            </a:pPr>
            <a:r>
              <a:rPr lang="en-US" sz="1600">
                <a:solidFill>
                  <a:srgbClr val="2A5010"/>
                </a:solidFill>
                <a:latin typeface="Arial"/>
                <a:ea typeface="Arial"/>
                <a:cs typeface="Arial"/>
                <a:sym typeface="Arial"/>
              </a:rPr>
              <a:t>opere pubbliche realizzate negli ultimi 5 anni;</a:t>
            </a:r>
            <a:endParaRPr sz="1600">
              <a:latin typeface="Arial"/>
              <a:ea typeface="Arial"/>
              <a:cs typeface="Arial"/>
              <a:sym typeface="Arial"/>
            </a:endParaRPr>
          </a:p>
          <a:p>
            <a:pPr indent="-354965" lvl="0" marL="367030" marR="0" rtl="0" algn="l">
              <a:lnSpc>
                <a:spcPct val="100000"/>
              </a:lnSpc>
              <a:spcBef>
                <a:spcPts val="1005"/>
              </a:spcBef>
              <a:spcAft>
                <a:spcPts val="0"/>
              </a:spcAft>
              <a:buClr>
                <a:srgbClr val="90C225"/>
              </a:buClr>
              <a:buSzPts val="1250"/>
              <a:buFont typeface="Arimo"/>
              <a:buChar char="►"/>
            </a:pPr>
            <a:r>
              <a:rPr lang="en-US" sz="1600">
                <a:solidFill>
                  <a:srgbClr val="2A5010"/>
                </a:solidFill>
                <a:latin typeface="Arial"/>
                <a:ea typeface="Arial"/>
                <a:cs typeface="Arial"/>
                <a:sym typeface="Arial"/>
              </a:rPr>
              <a:t>progettazioni con fondi regionali/europei (P.I.S.T. – P.I.R.U. – Rigenerazione Urbana, ecc….);</a:t>
            </a:r>
            <a:endParaRPr sz="1600">
              <a:latin typeface="Arial"/>
              <a:ea typeface="Arial"/>
              <a:cs typeface="Arial"/>
              <a:sym typeface="Arial"/>
            </a:endParaRPr>
          </a:p>
          <a:p>
            <a:pPr indent="-354965" lvl="0" marL="367030" marR="0" rtl="0" algn="l">
              <a:lnSpc>
                <a:spcPct val="100000"/>
              </a:lnSpc>
              <a:spcBef>
                <a:spcPts val="1000"/>
              </a:spcBef>
              <a:spcAft>
                <a:spcPts val="0"/>
              </a:spcAft>
              <a:buClr>
                <a:srgbClr val="90C225"/>
              </a:buClr>
              <a:buSzPts val="1250"/>
              <a:buFont typeface="Arimo"/>
              <a:buChar char="►"/>
            </a:pPr>
            <a:r>
              <a:rPr lang="en-US" sz="1600">
                <a:solidFill>
                  <a:srgbClr val="2A5010"/>
                </a:solidFill>
                <a:latin typeface="Arial"/>
                <a:ea typeface="Arial"/>
                <a:cs typeface="Arial"/>
                <a:sym typeface="Arial"/>
              </a:rPr>
              <a:t>progetti sulla mobilità urbana ed extraurbana –piste ciclabili – ecc.;</a:t>
            </a:r>
            <a:endParaRPr sz="1600">
              <a:latin typeface="Arial"/>
              <a:ea typeface="Arial"/>
              <a:cs typeface="Arial"/>
              <a:sym typeface="Arial"/>
            </a:endParaRPr>
          </a:p>
          <a:p>
            <a:pPr indent="-354965" lvl="0" marL="367030" marR="0" rtl="0" algn="l">
              <a:lnSpc>
                <a:spcPct val="100000"/>
              </a:lnSpc>
              <a:spcBef>
                <a:spcPts val="1000"/>
              </a:spcBef>
              <a:spcAft>
                <a:spcPts val="0"/>
              </a:spcAft>
              <a:buClr>
                <a:srgbClr val="90C225"/>
              </a:buClr>
              <a:buSzPts val="1250"/>
              <a:buFont typeface="Arimo"/>
              <a:buChar char="►"/>
            </a:pPr>
            <a:r>
              <a:rPr lang="en-US" sz="1600">
                <a:solidFill>
                  <a:srgbClr val="2A5010"/>
                </a:solidFill>
                <a:latin typeface="Arial"/>
                <a:ea typeface="Arial"/>
                <a:cs typeface="Arial"/>
                <a:sym typeface="Arial"/>
              </a:rPr>
              <a:t>vecchi progetti non finanziati o non realizzati che si ritiene di riproporre;</a:t>
            </a:r>
            <a:endParaRPr sz="1600">
              <a:latin typeface="Arial"/>
              <a:ea typeface="Arial"/>
              <a:cs typeface="Arial"/>
              <a:sym typeface="Arial"/>
            </a:endParaRPr>
          </a:p>
          <a:p>
            <a:pPr indent="-354965" lvl="0" marL="367030" marR="0" rtl="0" algn="l">
              <a:lnSpc>
                <a:spcPct val="100000"/>
              </a:lnSpc>
              <a:spcBef>
                <a:spcPts val="1000"/>
              </a:spcBef>
              <a:spcAft>
                <a:spcPts val="0"/>
              </a:spcAft>
              <a:buClr>
                <a:srgbClr val="90C225"/>
              </a:buClr>
              <a:buSzPts val="1250"/>
              <a:buFont typeface="Arimo"/>
              <a:buChar char="►"/>
            </a:pPr>
            <a:r>
              <a:rPr lang="en-US" sz="1600">
                <a:solidFill>
                  <a:srgbClr val="2A5010"/>
                </a:solidFill>
                <a:latin typeface="Arial"/>
                <a:ea typeface="Arial"/>
                <a:cs typeface="Arial"/>
                <a:sym typeface="Arial"/>
              </a:rPr>
              <a:t>eventuale parco progetti;</a:t>
            </a:r>
            <a:endParaRPr sz="1600">
              <a:latin typeface="Arial"/>
              <a:ea typeface="Arial"/>
              <a:cs typeface="Arial"/>
              <a:sym typeface="Arial"/>
            </a:endParaRPr>
          </a:p>
          <a:p>
            <a:pPr indent="-354965" lvl="0" marL="367030" marR="0" rtl="0" algn="l">
              <a:lnSpc>
                <a:spcPct val="100000"/>
              </a:lnSpc>
              <a:spcBef>
                <a:spcPts val="1005"/>
              </a:spcBef>
              <a:spcAft>
                <a:spcPts val="0"/>
              </a:spcAft>
              <a:buClr>
                <a:srgbClr val="90C225"/>
              </a:buClr>
              <a:buSzPts val="1250"/>
              <a:buFont typeface="Arimo"/>
              <a:buChar char="►"/>
            </a:pPr>
            <a:r>
              <a:rPr lang="en-US" sz="1600">
                <a:solidFill>
                  <a:srgbClr val="2A5010"/>
                </a:solidFill>
                <a:latin typeface="Arial"/>
                <a:ea typeface="Arial"/>
                <a:cs typeface="Arial"/>
                <a:sym typeface="Arial"/>
              </a:rPr>
              <a:t>piani e progetti di recupero dei centri storici;</a:t>
            </a:r>
            <a:endParaRPr sz="1600">
              <a:latin typeface="Arial"/>
              <a:ea typeface="Arial"/>
              <a:cs typeface="Arial"/>
              <a:sym typeface="Arial"/>
            </a:endParaRPr>
          </a:p>
          <a:p>
            <a:pPr indent="-354965" lvl="0" marL="367030" marR="0" rtl="0" algn="l">
              <a:lnSpc>
                <a:spcPct val="100000"/>
              </a:lnSpc>
              <a:spcBef>
                <a:spcPts val="1000"/>
              </a:spcBef>
              <a:spcAft>
                <a:spcPts val="0"/>
              </a:spcAft>
              <a:buClr>
                <a:srgbClr val="90C225"/>
              </a:buClr>
              <a:buSzPts val="1250"/>
              <a:buFont typeface="Arimo"/>
              <a:buChar char="►"/>
            </a:pPr>
            <a:r>
              <a:rPr lang="en-US" sz="1600">
                <a:solidFill>
                  <a:srgbClr val="2A5010"/>
                </a:solidFill>
                <a:latin typeface="Arial"/>
                <a:ea typeface="Arial"/>
                <a:cs typeface="Arial"/>
                <a:sym typeface="Arial"/>
              </a:rPr>
              <a:t>censimento immobili abbandonati e/o diruti da oltre 5 anni nei centri storici;</a:t>
            </a:r>
            <a:endParaRPr sz="1600">
              <a:latin typeface="Arial"/>
              <a:ea typeface="Arial"/>
              <a:cs typeface="Arial"/>
              <a:sym typeface="Arial"/>
            </a:endParaRPr>
          </a:p>
          <a:p>
            <a:pPr indent="-354965" lvl="0" marL="367030" marR="0" rtl="0" algn="l">
              <a:lnSpc>
                <a:spcPct val="100000"/>
              </a:lnSpc>
              <a:spcBef>
                <a:spcPts val="1000"/>
              </a:spcBef>
              <a:spcAft>
                <a:spcPts val="0"/>
              </a:spcAft>
              <a:buClr>
                <a:srgbClr val="90C225"/>
              </a:buClr>
              <a:buSzPts val="1250"/>
              <a:buFont typeface="Arimo"/>
              <a:buChar char="►"/>
            </a:pPr>
            <a:r>
              <a:rPr lang="en-US" sz="1600">
                <a:solidFill>
                  <a:srgbClr val="2A5010"/>
                </a:solidFill>
                <a:latin typeface="Arial"/>
                <a:ea typeface="Arial"/>
                <a:cs typeface="Arial"/>
                <a:sym typeface="Arial"/>
              </a:rPr>
              <a:t>progetti di restauro di immobili storici (incluse mura, torri, ecc.) urbani ed extraurbani.</a:t>
            </a:r>
            <a:endParaRPr sz="1600">
              <a:latin typeface="Arial"/>
              <a:ea typeface="Arial"/>
              <a:cs typeface="Arial"/>
              <a:sym typeface="Arial"/>
            </a:endParaRPr>
          </a:p>
        </p:txBody>
      </p:sp>
      <p:pic>
        <p:nvPicPr>
          <p:cNvPr id="208" name="Google Shape;208;p28"/>
          <p:cNvPicPr preferRelativeResize="0"/>
          <p:nvPr/>
        </p:nvPicPr>
        <p:blipFill rotWithShape="1">
          <a:blip r:embed="rId3">
            <a:alphaModFix/>
          </a:blip>
          <a:srcRect b="0" l="0" r="0" t="0"/>
          <a:stretch/>
        </p:blipFill>
        <p:spPr>
          <a:xfrm>
            <a:off x="6245121" y="137112"/>
            <a:ext cx="3507796" cy="618406"/>
          </a:xfrm>
          <a:prstGeom prst="rect">
            <a:avLst/>
          </a:prstGeom>
          <a:noFill/>
          <a:ln>
            <a:noFill/>
          </a:ln>
        </p:spPr>
      </p:pic>
      <p:sp>
        <p:nvSpPr>
          <p:cNvPr id="209" name="Google Shape;209;p28"/>
          <p:cNvSpPr txBox="1"/>
          <p:nvPr/>
        </p:nvSpPr>
        <p:spPr>
          <a:xfrm>
            <a:off x="235039" y="163712"/>
            <a:ext cx="3667760" cy="49974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1100">
                <a:solidFill>
                  <a:srgbClr val="539F20"/>
                </a:solidFill>
                <a:latin typeface="Arial"/>
                <a:ea typeface="Arial"/>
                <a:cs typeface="Arial"/>
                <a:sym typeface="Arial"/>
              </a:rPr>
              <a:t>Programma d’area integrato</a:t>
            </a:r>
            <a:endParaRPr sz="1100">
              <a:latin typeface="Arial"/>
              <a:ea typeface="Arial"/>
              <a:cs typeface="Arial"/>
              <a:sym typeface="Arial"/>
            </a:endParaRPr>
          </a:p>
          <a:p>
            <a:pPr indent="0" lvl="0" marL="12700" marR="0" rtl="0" algn="l">
              <a:lnSpc>
                <a:spcPct val="100000"/>
              </a:lnSpc>
              <a:spcBef>
                <a:spcPts val="5"/>
              </a:spcBef>
              <a:spcAft>
                <a:spcPts val="0"/>
              </a:spcAft>
              <a:buNone/>
            </a:pPr>
            <a:r>
              <a:rPr b="1" lang="en-US" sz="1200">
                <a:solidFill>
                  <a:srgbClr val="539F20"/>
                </a:solidFill>
                <a:latin typeface="Arial"/>
                <a:ea typeface="Arial"/>
                <a:cs typeface="Arial"/>
                <a:sym typeface="Arial"/>
              </a:rPr>
              <a:t>I LAGHI DEL GARGANO</a:t>
            </a:r>
            <a:endParaRPr sz="1200">
              <a:latin typeface="Arial"/>
              <a:ea typeface="Arial"/>
              <a:cs typeface="Arial"/>
              <a:sym typeface="Arial"/>
            </a:endParaRPr>
          </a:p>
          <a:p>
            <a:pPr indent="0" lvl="0" marL="12700" marR="0" rtl="0" algn="l">
              <a:lnSpc>
                <a:spcPct val="100000"/>
              </a:lnSpc>
              <a:spcBef>
                <a:spcPts val="10"/>
              </a:spcBef>
              <a:spcAft>
                <a:spcPts val="0"/>
              </a:spcAft>
              <a:buNone/>
            </a:pPr>
            <a:r>
              <a:rPr i="1" lang="en-US" sz="800">
                <a:solidFill>
                  <a:srgbClr val="539F20"/>
                </a:solidFill>
                <a:latin typeface="Arial"/>
                <a:ea typeface="Arial"/>
                <a:cs typeface="Arial"/>
                <a:sym typeface="Arial"/>
              </a:rPr>
              <a:t>Legge Regionale 22 dicembre 2017, n.63 “Norme per programmi d’area integrati”</a:t>
            </a:r>
            <a:endParaRPr sz="800">
              <a:latin typeface="Arial"/>
              <a:ea typeface="Arial"/>
              <a:cs typeface="Arial"/>
              <a:sym typeface="Arial"/>
            </a:endParaRPr>
          </a:p>
        </p:txBody>
      </p:sp>
      <p:sp>
        <p:nvSpPr>
          <p:cNvPr id="210" name="Google Shape;210;p28"/>
          <p:cNvSpPr txBox="1"/>
          <p:nvPr>
            <p:ph idx="11" type="ftr"/>
          </p:nvPr>
        </p:nvSpPr>
        <p:spPr>
          <a:xfrm>
            <a:off x="2556161" y="6523636"/>
            <a:ext cx="4795520" cy="139065"/>
          </a:xfrm>
          <a:prstGeom prst="rect">
            <a:avLst/>
          </a:prstGeom>
          <a:noFill/>
          <a:ln>
            <a:noFill/>
          </a:ln>
        </p:spPr>
        <p:txBody>
          <a:bodyPr anchorCtr="0" anchor="t" bIns="0" lIns="0" spcFirstLastPara="1" rIns="0" wrap="square" tIns="2525">
            <a:spAutoFit/>
          </a:bodyPr>
          <a:lstStyle/>
          <a:p>
            <a:pPr indent="0" lvl="0" marL="12700" rtl="0" algn="l">
              <a:lnSpc>
                <a:spcPct val="100000"/>
              </a:lnSpc>
              <a:spcBef>
                <a:spcPts val="0"/>
              </a:spcBef>
              <a:spcAft>
                <a:spcPts val="0"/>
              </a:spcAft>
              <a:buNone/>
            </a:pPr>
            <a:r>
              <a:rPr b="1" lang="en-US" sz="800">
                <a:latin typeface="Arial"/>
                <a:ea typeface="Arial"/>
                <a:cs typeface="Arial"/>
                <a:sym typeface="Arial"/>
              </a:rPr>
              <a:t>Coordinamento tecnico-scientifico</a:t>
            </a:r>
            <a:r>
              <a:rPr lang="en-US" sz="800"/>
              <a:t>: </a:t>
            </a:r>
            <a:r>
              <a:rPr lang="en-US"/>
              <a:t>Prof. Ing. Pasquale Dal Sasso – Ing. Stefano Dal Sasso – Ing. Umberto Gallo</a:t>
            </a:r>
            <a:endParaRPr sz="8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2020-09-26T21:33:16Z</dcterms:created>
</cp:coreProperties>
</file>